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Lst>
  <p:sldSz cy="5143500" cx="9144000"/>
  <p:notesSz cx="6858000" cy="9144000"/>
  <p:embeddedFontLst>
    <p:embeddedFont>
      <p:font typeface="Roboto"/>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F82372A-266A-4069-B107-077298F6E37D}">
  <a:tblStyle styleId="{8F82372A-266A-4069-B107-077298F6E37D}" styleName="Table_0">
    <a:wholeTbl>
      <a:tcTxStyle>
        <a:font>
          <a:latin typeface="Arial"/>
          <a:ea typeface="Arial"/>
          <a:cs typeface="Arial"/>
        </a:font>
        <a:srgbClr val="000000"/>
      </a:tcTxStyle>
      <a:tcStyle>
        <a:tcBdr>
          <a:left>
            <a:ln cap="flat" cmpd="sng" w="12700">
              <a:solidFill>
                <a:srgbClr val="E0E0E0"/>
              </a:solidFill>
              <a:prstDash val="solid"/>
              <a:round/>
              <a:headEnd len="sm" w="sm" type="none"/>
              <a:tailEnd len="sm" w="sm" type="none"/>
            </a:ln>
          </a:left>
          <a:right>
            <a:ln cap="flat" cmpd="sng" w="12700">
              <a:solidFill>
                <a:srgbClr val="E0E0E0"/>
              </a:solidFill>
              <a:prstDash val="solid"/>
              <a:round/>
              <a:headEnd len="sm" w="sm" type="none"/>
              <a:tailEnd len="sm" w="sm" type="none"/>
            </a:ln>
          </a:right>
          <a:top>
            <a:ln cap="flat" cmpd="sng" w="12700">
              <a:solidFill>
                <a:srgbClr val="E0E0E0"/>
              </a:solidFill>
              <a:prstDash val="solid"/>
              <a:round/>
              <a:headEnd len="sm" w="sm" type="none"/>
              <a:tailEnd len="sm" w="sm" type="none"/>
            </a:ln>
          </a:top>
          <a:bottom>
            <a:ln cap="flat" cmpd="sng" w="12700">
              <a:solidFill>
                <a:srgbClr val="E0E0E0"/>
              </a:solidFill>
              <a:prstDash val="solid"/>
              <a:round/>
              <a:headEnd len="sm" w="sm" type="none"/>
              <a:tailEnd len="sm" w="sm" type="none"/>
            </a:ln>
          </a:bottom>
          <a:insideH>
            <a:ln cap="flat" cmpd="sng" w="12700">
              <a:solidFill>
                <a:srgbClr val="E0E0E0"/>
              </a:solidFill>
              <a:prstDash val="solid"/>
              <a:round/>
              <a:headEnd len="sm" w="sm" type="none"/>
              <a:tailEnd len="sm" w="sm" type="none"/>
            </a:ln>
          </a:insideH>
          <a:insideV>
            <a:ln cap="flat" cmpd="sng" w="12700">
              <a:solidFill>
                <a:srgbClr val="E0E0E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Roboto-regular.fntdata"/><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Roboto-italic.fntdata"/><Relationship Id="rId32" Type="http://schemas.openxmlformats.org/officeDocument/2006/relationships/slide" Target="slides/slide26.xml"/><Relationship Id="rId76" Type="http://schemas.openxmlformats.org/officeDocument/2006/relationships/font" Target="fonts/Roboto-bold.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Roboto-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69d6b6b8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69d6b6b8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69d6b6b8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69d6b6b8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83080e1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83080e1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83080e1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83080e1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83080e1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83080e1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83080e1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83080e1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83080e1f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83080e1f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83080e1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83080e1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83080e1f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83080e1f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83080e1f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83080e1f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56d1131b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56d1131b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83080e1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83080e1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83080e1f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83080e1f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83080e1f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83080e1f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83080e1f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83080e1f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83080e1f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83080e1f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83080e1f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83080e1f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83080e1fc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83080e1fc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83080e1fc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83080e1fc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83080e1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83080e1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83080e1f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83080e1f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115d6a80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115d6a80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83080e1f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83080e1f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83080e1fc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83080e1fc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83080e1fc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83080e1fc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83080e1fc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83080e1fc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83080e1fc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83080e1fc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83080e1fc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83080e1fc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83080e1fc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83080e1fc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83080e1fc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83080e1fc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83080e1fc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83080e1fc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83080e1fc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83080e1fc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8225c0ede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8225c0ede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83080e1fc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83080e1fc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583080e1fc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83080e1fc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83080e1fc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83080e1fc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83080e1fc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83080e1fc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83080e1fc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83080e1fc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83080e1fc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83080e1fc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83080e1fc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83080e1fc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83080e1fc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83080e1fc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83080e1fc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83080e1fc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83080e1fc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83080e1fc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8225c0ed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8225c0ede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583080e1fc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583080e1fc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583080e1fc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583080e1fc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83080e1fc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83080e1fc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583080e1fc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583080e1fc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83080e1fc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83080e1fc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583080e1fc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583080e1fc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583080e1fc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583080e1fc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8c82fa8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8c82fa8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58c82fa85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58c82fa85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58c82fa85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58c82fa85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8225c0ed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8225c0ed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58c82fa85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58c82fa85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58c82fa85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58c82fa85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58c82fa85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58c82fa85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58c82fa85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8c82fa85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58c82fa85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8c82fa85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58c82fa85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58c82fa85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58c82fa85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58c82fa85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5132f0a1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5132f0a1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5afa6d6b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5afa6d6b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69d6b6b8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69d6b6b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69d6b6b8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69d6b6b8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69d6b6b8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69d6b6b8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7.png"/><Relationship Id="rId11" Type="http://schemas.openxmlformats.org/officeDocument/2006/relationships/image" Target="../media/image4.png"/><Relationship Id="rId10" Type="http://schemas.openxmlformats.org/officeDocument/2006/relationships/image" Target="../media/image23.png"/><Relationship Id="rId12" Type="http://schemas.openxmlformats.org/officeDocument/2006/relationships/image" Target="../media/image16.png"/><Relationship Id="rId9" Type="http://schemas.openxmlformats.org/officeDocument/2006/relationships/image" Target="../media/image5.png"/><Relationship Id="rId5" Type="http://schemas.openxmlformats.org/officeDocument/2006/relationships/image" Target="../media/image27.png"/><Relationship Id="rId6" Type="http://schemas.openxmlformats.org/officeDocument/2006/relationships/image" Target="../media/image20.png"/><Relationship Id="rId7" Type="http://schemas.openxmlformats.org/officeDocument/2006/relationships/image" Target="../media/image2.png"/><Relationship Id="rId8"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9.png"/><Relationship Id="rId4" Type="http://schemas.openxmlformats.org/officeDocument/2006/relationships/hyperlink" Target="https://www.kaggle.com/moltean/fruits" TargetMode="External"/><Relationship Id="rId5"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9.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9.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6.png"/><Relationship Id="rId10" Type="http://schemas.openxmlformats.org/officeDocument/2006/relationships/image" Target="../media/image25.png"/><Relationship Id="rId9" Type="http://schemas.openxmlformats.org/officeDocument/2006/relationships/image" Target="../media/image10.png"/><Relationship Id="rId5" Type="http://schemas.openxmlformats.org/officeDocument/2006/relationships/image" Target="../media/image19.png"/><Relationship Id="rId6" Type="http://schemas.openxmlformats.org/officeDocument/2006/relationships/image" Target="../media/image21.png"/><Relationship Id="rId7" Type="http://schemas.openxmlformats.org/officeDocument/2006/relationships/image" Target="../media/image8.png"/><Relationship Id="rId8" Type="http://schemas.openxmlformats.org/officeDocument/2006/relationships/image" Target="../media/image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9.png"/><Relationship Id="rId4" Type="http://schemas.openxmlformats.org/officeDocument/2006/relationships/image" Target="../media/image1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9.png"/><Relationship Id="rId4" Type="http://schemas.openxmlformats.org/officeDocument/2006/relationships/hyperlink" Target="https://github.com/GoogleCloudPlatform/keras-idiomatic-programmer/blob/master/workshops/Data_Engineering/Idiomatic%20Programmer%20-%20handbook%202%20-%20Codelab%201.ipynb"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a:t>
            </a:r>
            <a:br>
              <a:rPr lang="en">
                <a:solidFill>
                  <a:srgbClr val="38761D"/>
                </a:solidFill>
              </a:rPr>
            </a:br>
            <a:r>
              <a:rPr lang="en" sz="1200">
                <a:solidFill>
                  <a:srgbClr val="38761D"/>
                </a:solidFill>
              </a:rPr>
              <a:t>V</a:t>
            </a:r>
            <a:r>
              <a:rPr lang="en" sz="1200">
                <a:solidFill>
                  <a:srgbClr val="38761D"/>
                </a:solidFill>
              </a:rPr>
              <a:t>ersion: July 2019</a:t>
            </a:r>
            <a:endParaRPr sz="1200">
              <a:solidFill>
                <a:srgbClr val="38761D"/>
              </a:solidFill>
            </a:endParaRPr>
          </a:p>
        </p:txBody>
      </p:sp>
      <p:pic>
        <p:nvPicPr>
          <p:cNvPr id="56" name="Google Shape;56;p13"/>
          <p:cNvPicPr preferRelativeResize="0"/>
          <p:nvPr/>
        </p:nvPicPr>
        <p:blipFill>
          <a:blip r:embed="rId3">
            <a:alphaModFix/>
          </a:blip>
          <a:stretch>
            <a:fillRect/>
          </a:stretch>
        </p:blipFill>
        <p:spPr>
          <a:xfrm>
            <a:off x="0" y="0"/>
            <a:ext cx="1827825" cy="910725"/>
          </a:xfrm>
          <a:prstGeom prst="rect">
            <a:avLst/>
          </a:prstGeom>
          <a:noFill/>
          <a:ln>
            <a:noFill/>
          </a:ln>
        </p:spPr>
      </p:pic>
      <p:pic>
        <p:nvPicPr>
          <p:cNvPr id="57" name="Google Shape;57;p13"/>
          <p:cNvPicPr preferRelativeResize="0"/>
          <p:nvPr/>
        </p:nvPicPr>
        <p:blipFill>
          <a:blip r:embed="rId4">
            <a:alphaModFix/>
          </a:blip>
          <a:stretch>
            <a:fillRect/>
          </a:stretch>
        </p:blipFill>
        <p:spPr>
          <a:xfrm>
            <a:off x="3727025" y="3626725"/>
            <a:ext cx="1747499" cy="1211975"/>
          </a:xfrm>
          <a:prstGeom prst="rect">
            <a:avLst/>
          </a:prstGeom>
          <a:noFill/>
          <a:ln>
            <a:noFill/>
          </a:ln>
        </p:spPr>
      </p:pic>
      <p:pic>
        <p:nvPicPr>
          <p:cNvPr id="58" name="Google Shape;58;p13"/>
          <p:cNvPicPr preferRelativeResize="0"/>
          <p:nvPr/>
        </p:nvPicPr>
        <p:blipFill>
          <a:blip r:embed="rId5">
            <a:alphaModFix/>
          </a:blip>
          <a:stretch>
            <a:fillRect/>
          </a:stretch>
        </p:blipFill>
        <p:spPr>
          <a:xfrm>
            <a:off x="7323975" y="177775"/>
            <a:ext cx="1642475" cy="33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2"/>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Insufficient Variance</a:t>
            </a:r>
            <a:endParaRPr>
              <a:solidFill>
                <a:srgbClr val="38761D"/>
              </a:solidFill>
            </a:endParaRPr>
          </a:p>
        </p:txBody>
      </p:sp>
      <p:pic>
        <p:nvPicPr>
          <p:cNvPr id="136" name="Google Shape;136;p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37" name="Google Shape;137;p22"/>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Insufficient Variance in Perspective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If all the images in a label are from the same perspective (angle, distance) then it’s likely during training </a:t>
            </a:r>
            <a:r>
              <a:rPr b="1" lang="en" sz="1200">
                <a:solidFill>
                  <a:srgbClr val="0000FF"/>
                </a:solidFill>
              </a:rPr>
              <a:t>that the model will overfit</a:t>
            </a: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Overfitting means that the weights and biases learned will be tightly fitted to the images for that label(s) </a:t>
            </a:r>
            <a:r>
              <a:rPr lang="en" sz="1200">
                <a:solidFill>
                  <a:schemeClr val="dk1"/>
                </a:solidFill>
              </a:rPr>
              <a:t>in the training data, and while the accuracy will be very high with the training data, but when evaluated against image samples of a different perspective, the accuracy is very low.</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change in perspective will cause a change in spatial distances between features.  Consider the example of the two images of an apple below. In the first one, the apple is viewed straight on, while in the second one, the apple is slightly tilted. It’s the same apple, but the spatial relationship between the stem and the body of the apple has changed (i.e., rotation).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38" name="Google Shape;138;p22"/>
          <p:cNvPicPr preferRelativeResize="0"/>
          <p:nvPr/>
        </p:nvPicPr>
        <p:blipFill>
          <a:blip r:embed="rId4">
            <a:alphaModFix/>
          </a:blip>
          <a:stretch>
            <a:fillRect/>
          </a:stretch>
        </p:blipFill>
        <p:spPr>
          <a:xfrm>
            <a:off x="3398400" y="3825750"/>
            <a:ext cx="1085850" cy="1085850"/>
          </a:xfrm>
          <a:prstGeom prst="rect">
            <a:avLst/>
          </a:prstGeom>
          <a:noFill/>
          <a:ln>
            <a:noFill/>
          </a:ln>
        </p:spPr>
      </p:pic>
      <p:pic>
        <p:nvPicPr>
          <p:cNvPr id="139" name="Google Shape;139;p22"/>
          <p:cNvPicPr preferRelativeResize="0"/>
          <p:nvPr/>
        </p:nvPicPr>
        <p:blipFill>
          <a:blip r:embed="rId5">
            <a:alphaModFix/>
          </a:blip>
          <a:stretch>
            <a:fillRect/>
          </a:stretch>
        </p:blipFill>
        <p:spPr>
          <a:xfrm>
            <a:off x="4572000" y="3816225"/>
            <a:ext cx="1333500" cy="1104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Spatial Relationships</a:t>
            </a:r>
            <a:endParaRPr>
              <a:solidFill>
                <a:srgbClr val="38761D"/>
              </a:solidFill>
            </a:endParaRPr>
          </a:p>
        </p:txBody>
      </p:sp>
      <p:pic>
        <p:nvPicPr>
          <p:cNvPr id="145" name="Google Shape;145;p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46" name="Google Shape;146;p23"/>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Spatial Relationships of Features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Convolutional layers will learn filters to extract individual features into feature maps. Each feature map contains the strength of detection and location in the image of detecting the individual feature, from which the neural network can learn the spatial relationship and variance between instances of the single feature.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Feature maps are then stacked (see picture below). This stacking allows the neural network to learn the spatial relationships and variance between different features.</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47" name="Google Shape;147;p23"/>
          <p:cNvPicPr preferRelativeResize="0"/>
          <p:nvPr/>
        </p:nvPicPr>
        <p:blipFill>
          <a:blip r:embed="rId4">
            <a:alphaModFix/>
          </a:blip>
          <a:stretch>
            <a:fillRect/>
          </a:stretch>
        </p:blipFill>
        <p:spPr>
          <a:xfrm>
            <a:off x="1655000" y="2820450"/>
            <a:ext cx="5943600" cy="1895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Insufficient Lighting</a:t>
            </a:r>
            <a:endParaRPr>
              <a:solidFill>
                <a:srgbClr val="38761D"/>
              </a:solidFill>
            </a:endParaRPr>
          </a:p>
        </p:txBody>
      </p:sp>
      <p:pic>
        <p:nvPicPr>
          <p:cNvPr id="153" name="Google Shape;153;p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54" name="Google Shape;154;p24"/>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Insufficient Lighting</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area to consider is the lighting conditions. Does the lighting conditions of the images reflect the variance in lighting conditions in the application that will use the trained model.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 the application is used only indoors and under a constant well lighted condition, then there may not be a need for variance in lighting conditions. For all other environments the images should have different lighting conditions, such as:</a:t>
            </a:r>
            <a:endParaRPr sz="1200">
              <a:solidFill>
                <a:schemeClr val="dk1"/>
              </a:solidFill>
            </a:endParaRPr>
          </a:p>
          <a:p>
            <a:pPr indent="-304800" lvl="0" marL="3200400" rtl="0" algn="l">
              <a:lnSpc>
                <a:spcPct val="115000"/>
              </a:lnSpc>
              <a:spcBef>
                <a:spcPts val="1100"/>
              </a:spcBef>
              <a:spcAft>
                <a:spcPts val="0"/>
              </a:spcAft>
              <a:buClr>
                <a:srgbClr val="0000FF"/>
              </a:buClr>
              <a:buSzPts val="1200"/>
              <a:buAutoNum type="arabicPeriod"/>
            </a:pPr>
            <a:r>
              <a:rPr b="1" lang="en" sz="1200">
                <a:solidFill>
                  <a:srgbClr val="0000FF"/>
                </a:solidFill>
              </a:rPr>
              <a:t>Natural Light - Daytime</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Natural Light - Dusk</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Indoor Light - Well Lighted</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Indoor Light - Dimmed</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Assembling a Dataset</a:t>
            </a:r>
            <a:endParaRPr>
              <a:solidFill>
                <a:srgbClr val="38761D"/>
              </a:solidFill>
            </a:endParaRPr>
          </a:p>
        </p:txBody>
      </p:sp>
      <p:pic>
        <p:nvPicPr>
          <p:cNvPr id="160" name="Google Shape;160;p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61" name="Google Shape;161;p25"/>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Assembling an Image Dataset</a:t>
            </a:r>
            <a:endParaRPr>
              <a:solidFill>
                <a:srgbClr val="434343"/>
              </a:solidFill>
            </a:endParaRPr>
          </a:p>
          <a:p>
            <a:pPr indent="-295275" lvl="0" marL="457200" rtl="0" algn="l">
              <a:lnSpc>
                <a:spcPct val="115000"/>
              </a:lnSpc>
              <a:spcBef>
                <a:spcPts val="1100"/>
              </a:spcBef>
              <a:spcAft>
                <a:spcPts val="0"/>
              </a:spcAft>
              <a:buClr>
                <a:schemeClr val="dk1"/>
              </a:buClr>
              <a:buSzPts val="1050"/>
              <a:buAutoNum type="arabicPeriod"/>
            </a:pPr>
            <a:r>
              <a:rPr lang="en" sz="1050">
                <a:solidFill>
                  <a:schemeClr val="dk1"/>
                </a:solidFill>
              </a:rPr>
              <a:t>You need photos (images) of what your going to train a neural network to recognize (classify). </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rPr>
              <a:t>You need to decide what it is your going to classify.</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rPr>
              <a:t>You will need to group the photos by the classification you decided on.</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62" name="Google Shape;162;p25"/>
          <p:cNvPicPr preferRelativeResize="0"/>
          <p:nvPr/>
        </p:nvPicPr>
        <p:blipFill>
          <a:blip r:embed="rId4">
            <a:alphaModFix/>
          </a:blip>
          <a:stretch>
            <a:fillRect/>
          </a:stretch>
        </p:blipFill>
        <p:spPr>
          <a:xfrm>
            <a:off x="1831575" y="2104925"/>
            <a:ext cx="5943600" cy="2905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Number of Images</a:t>
            </a:r>
            <a:endParaRPr>
              <a:solidFill>
                <a:srgbClr val="38761D"/>
              </a:solidFill>
            </a:endParaRPr>
          </a:p>
        </p:txBody>
      </p:sp>
      <p:pic>
        <p:nvPicPr>
          <p:cNvPr id="168" name="Google Shape;168;p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69" name="Google Shape;169;p26"/>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Number of Images</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Best practices recommend at least a </a:t>
            </a:r>
            <a:r>
              <a:rPr b="1" lang="en" sz="1200">
                <a:solidFill>
                  <a:srgbClr val="0000FF"/>
                </a:solidFill>
              </a:rPr>
              <a:t>1000 images of each class (label). </a:t>
            </a:r>
            <a:endParaRPr b="1" sz="1050">
              <a:solidFill>
                <a:srgbClr val="0000FF"/>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C</a:t>
            </a:r>
            <a:r>
              <a:rPr lang="en" sz="1200">
                <a:solidFill>
                  <a:schemeClr val="dk1"/>
                </a:solidFill>
              </a:rPr>
              <a:t>onsider the source of the images. If they are</a:t>
            </a:r>
            <a:r>
              <a:rPr b="1" lang="en" sz="1200">
                <a:solidFill>
                  <a:srgbClr val="0000FF"/>
                </a:solidFill>
              </a:rPr>
              <a:t> copyrighted, you may not have the legal right to use</a:t>
            </a:r>
            <a:r>
              <a:rPr lang="en" sz="1200">
                <a:solidFill>
                  <a:schemeClr val="dk1"/>
                </a:solidFill>
              </a:rPr>
              <a:t> them for training a neural network for a commercial application.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 you’re not certain on the accuracy of h</a:t>
            </a:r>
            <a:r>
              <a:rPr b="1" lang="en" sz="1200">
                <a:solidFill>
                  <a:schemeClr val="dk1"/>
                </a:solidFill>
              </a:rPr>
              <a:t>ow correctly the images are labeled</a:t>
            </a:r>
            <a:r>
              <a:rPr lang="en" sz="1200">
                <a:solidFill>
                  <a:schemeClr val="dk1"/>
                </a:solidFill>
              </a:rPr>
              <a:t> (e.g., an image of a Persian cat is labeled as a Siamese), you may want to have a second set of eyes go over and correct any mistakes. You can still learn and build a reliable neural network model with some errors if the proportion of incorrectly labeled images is very small. Typically, for statistical purposes, </a:t>
            </a:r>
            <a:r>
              <a:rPr b="1" lang="en" sz="1200">
                <a:solidFill>
                  <a:srgbClr val="0000FF"/>
                </a:solidFill>
              </a:rPr>
              <a:t>the rule of thumb is less than 4%</a:t>
            </a:r>
            <a:r>
              <a:rPr lang="en" sz="1050">
                <a:solidFill>
                  <a:schemeClr val="dk1"/>
                </a:solidFill>
              </a:rPr>
              <a:t>.</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Background Diversity</a:t>
            </a:r>
            <a:endParaRPr>
              <a:solidFill>
                <a:srgbClr val="38761D"/>
              </a:solidFill>
            </a:endParaRPr>
          </a:p>
        </p:txBody>
      </p:sp>
      <p:pic>
        <p:nvPicPr>
          <p:cNvPr id="175" name="Google Shape;175;p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76" name="Google Shape;176;p27"/>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Background Diversity</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Consider how the images were taken and i</a:t>
            </a:r>
            <a:r>
              <a:rPr b="1" lang="en" sz="1200">
                <a:solidFill>
                  <a:srgbClr val="0000FF"/>
                </a:solidFill>
              </a:rPr>
              <a:t>f they are diverse enough</a:t>
            </a:r>
            <a:r>
              <a:rPr lang="en" sz="1200">
                <a:solidFill>
                  <a:schemeClr val="dk1"/>
                </a:solidFill>
              </a:rPr>
              <a:t>. For example, if all the images are taken with the same background that is generally not going to be a problem. That is, if all the classes have the same background, the background will not contribute to the class recognition, and the neural network will “learn” to filter it out.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If all images of one class have the same background, and all the remaining classes have varied background, the neural network may inadvertently learn the background instead of the object for the one class</a:t>
            </a:r>
            <a:r>
              <a:rPr lang="en" sz="1200">
                <a:solidFill>
                  <a:schemeClr val="dk1"/>
                </a:solidFill>
              </a:rPr>
              <a:t>. For example, in a paper published in 2016 by Rubeiro, an example dataset of wolves and huskies was used to train a model, where all the images of wolves were taken during the winter with snow in the background. The paper showed how the neural network inadvertently learned ‘snow’ for classifying a wolf, and when shown a picture of a husky in snow, it would predict the image as a wolf.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182" name="Google Shape;182;p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83" name="Google Shape;183;p28"/>
          <p:cNvSpPr txBox="1"/>
          <p:nvPr/>
        </p:nvSpPr>
        <p:spPr>
          <a:xfrm>
            <a:off x="430200" y="8129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Dataset as a 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Laying out (placing) the images into a directory folder structure on a local disk is </a:t>
            </a:r>
            <a:r>
              <a:rPr b="1" lang="en" sz="1200">
                <a:solidFill>
                  <a:srgbClr val="0000FF"/>
                </a:solidFill>
              </a:rPr>
              <a:t>one of the most common layouts</a:t>
            </a:r>
            <a:r>
              <a:rPr lang="en" sz="1200">
                <a:solidFill>
                  <a:schemeClr val="dk1"/>
                </a:solidFill>
              </a:rPr>
              <a:t>. In this layout, the </a:t>
            </a:r>
            <a:r>
              <a:rPr b="1" lang="en" sz="1200">
                <a:solidFill>
                  <a:srgbClr val="0000FF"/>
                </a:solidFill>
              </a:rPr>
              <a:t>root (parent) folder is a container for the dataset</a:t>
            </a:r>
            <a:r>
              <a:rPr lang="en" sz="1200">
                <a:solidFill>
                  <a:schemeClr val="dk1"/>
                </a:solidFill>
              </a:rPr>
              <a:t>. Below the root level are one or more subdirectories, where </a:t>
            </a:r>
            <a:r>
              <a:rPr b="1" lang="en" sz="1200">
                <a:solidFill>
                  <a:srgbClr val="0000FF"/>
                </a:solidFill>
              </a:rPr>
              <a:t>each subdirectory corresponds to a class (label), and where each subdirectory contains the images that correspond to that class</a:t>
            </a:r>
            <a:r>
              <a:rPr lang="en" sz="1200">
                <a:solidFill>
                  <a:schemeClr val="dk1"/>
                </a:solidFill>
              </a:rPr>
              <a:t>. Using our cats and dogs example, one would have a parent directory that might be named ‘cats_n_dogs’, with two subdirectories, one named ‘cats’ and the other ‘dogs’. Within each subdirectory would be the corresponding class of images.</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84" name="Google Shape;184;p28"/>
          <p:cNvPicPr preferRelativeResize="0"/>
          <p:nvPr/>
        </p:nvPicPr>
        <p:blipFill>
          <a:blip r:embed="rId4">
            <a:alphaModFix/>
          </a:blip>
          <a:stretch>
            <a:fillRect/>
          </a:stretch>
        </p:blipFill>
        <p:spPr>
          <a:xfrm>
            <a:off x="3164875" y="2703875"/>
            <a:ext cx="2419325" cy="2283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190" name="Google Shape;190;p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91" name="Google Shape;191;p29"/>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Train and Test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92" name="Google Shape;192;p29"/>
          <p:cNvPicPr preferRelativeResize="0"/>
          <p:nvPr/>
        </p:nvPicPr>
        <p:blipFill>
          <a:blip r:embed="rId4">
            <a:alphaModFix/>
          </a:blip>
          <a:stretch>
            <a:fillRect/>
          </a:stretch>
        </p:blipFill>
        <p:spPr>
          <a:xfrm>
            <a:off x="3049913" y="1946800"/>
            <a:ext cx="3044175" cy="30962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198" name="Google Shape;198;p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99" name="Google Shape;199;p30"/>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Hierarchical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200" name="Google Shape;200;p30"/>
          <p:cNvPicPr preferRelativeResize="0"/>
          <p:nvPr/>
        </p:nvPicPr>
        <p:blipFill>
          <a:blip r:embed="rId4">
            <a:alphaModFix/>
          </a:blip>
          <a:stretch>
            <a:fillRect/>
          </a:stretch>
        </p:blipFill>
        <p:spPr>
          <a:xfrm>
            <a:off x="3287600" y="1933825"/>
            <a:ext cx="2949325" cy="3039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CSV File</a:t>
            </a:r>
            <a:endParaRPr>
              <a:solidFill>
                <a:srgbClr val="38761D"/>
              </a:solidFill>
            </a:endParaRPr>
          </a:p>
        </p:txBody>
      </p:sp>
      <p:pic>
        <p:nvPicPr>
          <p:cNvPr id="206" name="Google Shape;206;p31"/>
          <p:cNvPicPr preferRelativeResize="0"/>
          <p:nvPr/>
        </p:nvPicPr>
        <p:blipFill>
          <a:blip r:embed="rId3">
            <a:alphaModFix/>
          </a:blip>
          <a:stretch>
            <a:fillRect/>
          </a:stretch>
        </p:blipFill>
        <p:spPr>
          <a:xfrm>
            <a:off x="0" y="0"/>
            <a:ext cx="1466275" cy="730575"/>
          </a:xfrm>
          <a:prstGeom prst="rect">
            <a:avLst/>
          </a:prstGeom>
          <a:noFill/>
          <a:ln>
            <a:noFill/>
          </a:ln>
        </p:spPr>
      </p:pic>
      <p:sp>
        <p:nvSpPr>
          <p:cNvPr id="207" name="Google Shape;207;p31"/>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CSV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is to use a CSV file to identify the location and class (label) of each image. In this case, each row in the CSV file is a separate image, and the CSV file contains at least two columns, one for the location of the image, and the other for the class (label) of the image. 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local path example:						remote path example:</a:t>
            </a:r>
            <a:endParaRPr sz="1200">
              <a:solidFill>
                <a:schemeClr val="dk1"/>
              </a:solidFill>
            </a:endParaRPr>
          </a:p>
          <a:p>
            <a:pPr indent="457200" lvl="0" marL="0" rtl="0" algn="l">
              <a:lnSpc>
                <a:spcPct val="115000"/>
              </a:lnSpc>
              <a:spcBef>
                <a:spcPts val="1100"/>
              </a:spcBef>
              <a:spcAft>
                <a:spcPts val="0"/>
              </a:spcAft>
              <a:buNone/>
            </a:pPr>
            <a:r>
              <a:rPr lang="en" sz="1200">
                <a:solidFill>
                  <a:schemeClr val="dk1"/>
                </a:solidFill>
              </a:rPr>
              <a:t> 	label,location							label, location</a:t>
            </a:r>
            <a:br>
              <a:rPr lang="en" sz="1200">
                <a:solidFill>
                  <a:schemeClr val="dk1"/>
                </a:solidFill>
              </a:rPr>
            </a:br>
            <a:r>
              <a:rPr lang="en" sz="1200">
                <a:solidFill>
                  <a:schemeClr val="dk1"/>
                </a:solidFill>
              </a:rPr>
              <a:t>		‘cat’, cats_n_dogs/cat/1.jpg				‘cat’,’http://mysite.com/cats_n_dogs/cat/1.jpg’</a:t>
            </a:r>
            <a:br>
              <a:rPr lang="en" sz="1200">
                <a:solidFill>
                  <a:schemeClr val="dk1"/>
                </a:solidFill>
              </a:rPr>
            </a:br>
            <a:r>
              <a:rPr lang="en" sz="1200">
                <a:solidFill>
                  <a:schemeClr val="dk1"/>
                </a:solidFill>
              </a:rPr>
              <a:t>		‘dog’,cats_n_dogs/dog/2.jpg				‘dog’,’http://mysite.com/cats_n_dogs/dog/2.jpg’</a:t>
            </a:r>
            <a:br>
              <a:rPr lang="en" sz="1200">
                <a:solidFill>
                  <a:schemeClr val="dk1"/>
                </a:solidFill>
              </a:rPr>
            </a:br>
            <a:r>
              <a:rPr lang="en" sz="1200">
                <a:solidFill>
                  <a:schemeClr val="dk1"/>
                </a:solidFill>
              </a:rPr>
              <a:t>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embedded data example: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Label,location</a:t>
            </a:r>
            <a:br>
              <a:rPr lang="en" sz="1200">
                <a:solidFill>
                  <a:schemeClr val="dk1"/>
                </a:solidFill>
              </a:rPr>
            </a:br>
            <a:r>
              <a:rPr lang="en" sz="1200">
                <a:solidFill>
                  <a:schemeClr val="dk1"/>
                </a:solidFill>
              </a:rPr>
              <a:t>		‘cat’,[[...],[...],[...]]</a:t>
            </a:r>
            <a:br>
              <a:rPr lang="en" sz="1200">
                <a:solidFill>
                  <a:schemeClr val="dk1"/>
                </a:solidFill>
              </a:rPr>
            </a:br>
            <a:r>
              <a:rPr lang="en" sz="1200">
                <a:solidFill>
                  <a:schemeClr val="dk1"/>
                </a:solidFill>
              </a:rPr>
              <a:t>		‘dog’,[[...], [...], [...]]</a:t>
            </a:r>
            <a:endParaRPr i="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64" name="Google Shape;64;p14"/>
          <p:cNvSpPr txBox="1"/>
          <p:nvPr>
            <p:ph idx="1" type="subTitle"/>
          </p:nvPr>
        </p:nvSpPr>
        <p:spPr>
          <a:xfrm>
            <a:off x="125225" y="2834125"/>
            <a:ext cx="883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Repo: github.com/GoogleCloudPlatform/keras-idiomatic-programmer</a:t>
            </a:r>
            <a:br>
              <a:rPr lang="en" sz="2400">
                <a:solidFill>
                  <a:srgbClr val="38761D"/>
                </a:solidFill>
              </a:rPr>
            </a:br>
            <a:endParaRPr sz="2400" u="sng">
              <a:solidFill>
                <a:srgbClr val="38761D"/>
              </a:solidFill>
            </a:endParaRPr>
          </a:p>
          <a:p>
            <a:pPr indent="0" lvl="0" marL="0" rtl="0" algn="ctr">
              <a:spcBef>
                <a:spcPts val="0"/>
              </a:spcBef>
              <a:spcAft>
                <a:spcPts val="0"/>
              </a:spcAft>
              <a:buNone/>
            </a:pPr>
            <a:r>
              <a:rPr lang="en" sz="2400">
                <a:solidFill>
                  <a:srgbClr val="38761D"/>
                </a:solidFill>
              </a:rPr>
              <a:t>Workshops, Handbooks, and Model Zoo</a:t>
            </a:r>
            <a:endParaRPr sz="2400">
              <a:solidFill>
                <a:srgbClr val="38761D"/>
              </a:solidFill>
            </a:endParaRPr>
          </a:p>
          <a:p>
            <a:pPr indent="0" lvl="0" marL="0" rtl="0" algn="l">
              <a:spcBef>
                <a:spcPts val="0"/>
              </a:spcBef>
              <a:spcAft>
                <a:spcPts val="0"/>
              </a:spcAft>
              <a:buNone/>
            </a:pPr>
            <a:r>
              <a:t/>
            </a:r>
            <a:endParaRPr sz="2400">
              <a:solidFill>
                <a:srgbClr val="38761D"/>
              </a:solidFill>
            </a:endParaRPr>
          </a:p>
        </p:txBody>
      </p:sp>
      <p:pic>
        <p:nvPicPr>
          <p:cNvPr id="65" name="Google Shape;65;p14"/>
          <p:cNvPicPr preferRelativeResize="0"/>
          <p:nvPr/>
        </p:nvPicPr>
        <p:blipFill>
          <a:blip r:embed="rId3">
            <a:alphaModFix/>
          </a:blip>
          <a:stretch>
            <a:fillRect/>
          </a:stretch>
        </p:blipFill>
        <p:spPr>
          <a:xfrm>
            <a:off x="0" y="0"/>
            <a:ext cx="1827825" cy="910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JSON File</a:t>
            </a:r>
            <a:endParaRPr>
              <a:solidFill>
                <a:srgbClr val="38761D"/>
              </a:solidFill>
            </a:endParaRPr>
          </a:p>
        </p:txBody>
      </p:sp>
      <p:pic>
        <p:nvPicPr>
          <p:cNvPr id="213" name="Google Shape;213;p32"/>
          <p:cNvPicPr preferRelativeResize="0"/>
          <p:nvPr/>
        </p:nvPicPr>
        <p:blipFill>
          <a:blip r:embed="rId3">
            <a:alphaModFix/>
          </a:blip>
          <a:stretch>
            <a:fillRect/>
          </a:stretch>
        </p:blipFill>
        <p:spPr>
          <a:xfrm>
            <a:off x="0" y="0"/>
            <a:ext cx="1466275" cy="730575"/>
          </a:xfrm>
          <a:prstGeom prst="rect">
            <a:avLst/>
          </a:prstGeom>
          <a:noFill/>
          <a:ln>
            <a:noFill/>
          </a:ln>
        </p:spPr>
      </p:pic>
      <p:sp>
        <p:nvSpPr>
          <p:cNvPr id="214" name="Google Shape;214;p32"/>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JSON</a:t>
            </a:r>
            <a:r>
              <a:rPr b="1" lang="en" sz="1200"/>
              <a:t> File</a:t>
            </a:r>
            <a:endParaRPr sz="1200">
              <a:solidFill>
                <a:srgbClr val="666666"/>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common layout is to use a </a:t>
            </a:r>
            <a:r>
              <a:rPr b="1" lang="en" sz="1200">
                <a:solidFill>
                  <a:srgbClr val="0000FF"/>
                </a:solidFill>
              </a:rPr>
              <a:t>JSON file to identify the location and class (label) of each image</a:t>
            </a:r>
            <a:r>
              <a:rPr lang="en" sz="1200">
                <a:solidFill>
                  <a:schemeClr val="dk1"/>
                </a:solidFill>
              </a:rPr>
              <a:t>. In this case, the JSON file is an array of objects, where each object is a separate image, and each object has at least</a:t>
            </a:r>
            <a:r>
              <a:rPr b="1" lang="en" sz="1200">
                <a:solidFill>
                  <a:srgbClr val="0000FF"/>
                </a:solidFill>
              </a:rPr>
              <a:t> two keys</a:t>
            </a:r>
            <a:r>
              <a:rPr lang="en" sz="1200">
                <a:solidFill>
                  <a:schemeClr val="dk1"/>
                </a:solidFill>
              </a:rPr>
              <a:t>, one for the</a:t>
            </a:r>
            <a:r>
              <a:rPr b="1" lang="en" sz="1200">
                <a:solidFill>
                  <a:srgbClr val="0000FF"/>
                </a:solidFill>
              </a:rPr>
              <a:t> location of the image</a:t>
            </a:r>
            <a:r>
              <a:rPr lang="en" sz="1200">
                <a:solidFill>
                  <a:schemeClr val="dk1"/>
                </a:solidFill>
              </a:rPr>
              <a:t>, and the other for the </a:t>
            </a:r>
            <a:r>
              <a:rPr b="1" lang="en" sz="1200">
                <a:solidFill>
                  <a:srgbClr val="0000FF"/>
                </a:solidFill>
              </a:rPr>
              <a:t>class (label) of the image</a:t>
            </a:r>
            <a:r>
              <a:rPr lang="en" sz="1200">
                <a:solidFill>
                  <a:schemeClr val="dk1"/>
                </a:solidFill>
              </a:rPr>
              <a:t>.The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local path example: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a:t>
            </a:r>
            <a:br>
              <a:rPr lang="en" sz="1200">
                <a:solidFill>
                  <a:schemeClr val="dk1"/>
                </a:solidFill>
              </a:rPr>
            </a:br>
            <a:r>
              <a:rPr lang="en" sz="1200">
                <a:solidFill>
                  <a:schemeClr val="dk1"/>
                </a:solidFill>
              </a:rPr>
              <a:t>			{‘label’: ‘cat’, ‘location’: ‘cats_n_dogs/cat/1.jpg’ },</a:t>
            </a:r>
            <a:br>
              <a:rPr lang="en" sz="1200">
                <a:solidFill>
                  <a:schemeClr val="dk1"/>
                </a:solidFill>
              </a:rPr>
            </a:br>
            <a:r>
              <a:rPr lang="en" sz="1200">
                <a:solidFill>
                  <a:schemeClr val="dk1"/>
                </a:solidFill>
              </a:rPr>
              <a:t>			{‘label’: ‘dog’, ‘location’: ‘cats_n_dogs/dog/2.jpg’}</a:t>
            </a:r>
            <a:br>
              <a:rPr lang="en" sz="1200">
                <a:solidFill>
                  <a:schemeClr val="dk1"/>
                </a:solidFill>
              </a:rPr>
            </a:br>
            <a:r>
              <a:rPr lang="en" sz="1200">
                <a:solidFill>
                  <a:schemeClr val="dk1"/>
                </a:solidFill>
              </a:rPr>
              <a:t>			…</a:t>
            </a:r>
            <a:br>
              <a:rPr lang="en" sz="1200">
                <a:solidFill>
                  <a:schemeClr val="dk1"/>
                </a:solidFill>
              </a:rPr>
            </a:b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File</a:t>
            </a:r>
            <a:endParaRPr>
              <a:solidFill>
                <a:srgbClr val="38761D"/>
              </a:solidFill>
            </a:endParaRPr>
          </a:p>
        </p:txBody>
      </p:sp>
      <p:pic>
        <p:nvPicPr>
          <p:cNvPr id="220" name="Google Shape;220;p33"/>
          <p:cNvPicPr preferRelativeResize="0"/>
          <p:nvPr/>
        </p:nvPicPr>
        <p:blipFill>
          <a:blip r:embed="rId3">
            <a:alphaModFix/>
          </a:blip>
          <a:stretch>
            <a:fillRect/>
          </a:stretch>
        </p:blipFill>
        <p:spPr>
          <a:xfrm>
            <a:off x="0" y="0"/>
            <a:ext cx="1466275" cy="730575"/>
          </a:xfrm>
          <a:prstGeom prst="rect">
            <a:avLst/>
          </a:prstGeom>
          <a:noFill/>
          <a:ln>
            <a:noFill/>
          </a:ln>
        </p:spPr>
      </p:pic>
      <p:sp>
        <p:nvSpPr>
          <p:cNvPr id="221" name="Google Shape;221;p33"/>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a:t>
            </a:r>
            <a:r>
              <a:rPr b="1" lang="en" sz="1200"/>
              <a:t>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and storage format is to use a </a:t>
            </a:r>
            <a:r>
              <a:rPr b="1" lang="en" sz="1200">
                <a:solidFill>
                  <a:srgbClr val="0000FF"/>
                </a:solidFill>
              </a:rPr>
              <a:t>HDF5</a:t>
            </a:r>
            <a:r>
              <a:rPr lang="en" sz="1200">
                <a:solidFill>
                  <a:schemeClr val="dk1"/>
                </a:solidFill>
              </a:rPr>
              <a:t> (hierarchical data format) format file, which are very </a:t>
            </a:r>
            <a:r>
              <a:rPr b="1" lang="en" sz="1200">
                <a:solidFill>
                  <a:srgbClr val="0000FF"/>
                </a:solidFill>
              </a:rPr>
              <a:t>efficient for storing and accessing large amounts of multi-dimensional data</a:t>
            </a:r>
            <a:r>
              <a:rPr lang="en" sz="1200">
                <a:solidFill>
                  <a:schemeClr val="dk1"/>
                </a:solidFill>
              </a:rPr>
              <a:t>, such as images. The format supports dataset and group objects, as well as attributes (metadata) per object. Typically, the file will consist of a group object per class (label), and each group will consist of one or more dataset objects for the corresponding images. Additional information, such as the label name, are stored as group attributes.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cats}</a:t>
            </a:r>
            <a:br>
              <a:rPr lang="en" sz="1200">
                <a:solidFill>
                  <a:schemeClr val="dk1"/>
                </a:solidFill>
              </a:rPr>
            </a:br>
            <a:r>
              <a:rPr lang="en" sz="1200">
                <a:solidFill>
                  <a:schemeClr val="dk1"/>
                </a:solidFill>
              </a:rPr>
              <a:t> 			Dataset: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dogs}</a:t>
            </a:r>
            <a:br>
              <a:rPr lang="en" sz="1200">
                <a:solidFill>
                  <a:schemeClr val="dk1"/>
                </a:solidFill>
              </a:rPr>
            </a:br>
            <a:r>
              <a:rPr lang="en" sz="1200">
                <a:solidFill>
                  <a:schemeClr val="dk1"/>
                </a:solidFill>
              </a:rPr>
              <a:t>			Dataset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4"/>
          <p:cNvSpPr txBox="1"/>
          <p:nvPr>
            <p:ph idx="1" type="subTitle"/>
          </p:nvPr>
        </p:nvSpPr>
        <p:spPr>
          <a:xfrm>
            <a:off x="816025" y="1552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Hierarchical Storage</a:t>
            </a:r>
            <a:endParaRPr>
              <a:solidFill>
                <a:srgbClr val="38761D"/>
              </a:solidFill>
            </a:endParaRPr>
          </a:p>
        </p:txBody>
      </p:sp>
      <p:pic>
        <p:nvPicPr>
          <p:cNvPr id="227" name="Google Shape;227;p34"/>
          <p:cNvPicPr preferRelativeResize="0"/>
          <p:nvPr/>
        </p:nvPicPr>
        <p:blipFill>
          <a:blip r:embed="rId3">
            <a:alphaModFix/>
          </a:blip>
          <a:stretch>
            <a:fillRect/>
          </a:stretch>
        </p:blipFill>
        <p:spPr>
          <a:xfrm>
            <a:off x="0" y="0"/>
            <a:ext cx="1466275" cy="730575"/>
          </a:xfrm>
          <a:prstGeom prst="rect">
            <a:avLst/>
          </a:prstGeom>
          <a:noFill/>
          <a:ln>
            <a:noFill/>
          </a:ln>
        </p:spPr>
      </p:pic>
      <p:sp>
        <p:nvSpPr>
          <p:cNvPr id="228" name="Google Shape;228;p34"/>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 Hierarchical Storage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The format supports hierarchical storage of groups. If the images are hierarchically labeled, then each group is further partitioned into a hierarchy of subgroups.</a:t>
            </a:r>
            <a:endParaRPr sz="12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{label: cats}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persian}</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siamese}</a:t>
            </a:r>
            <a:br>
              <a:rPr lang="en" sz="1100">
                <a:solidFill>
                  <a:schemeClr val="dk1"/>
                </a:solidFill>
              </a:rPr>
            </a:br>
            <a:r>
              <a:rPr lang="en" sz="1100">
                <a:solidFill>
                  <a:schemeClr val="dk1"/>
                </a:solidFill>
              </a:rPr>
              <a:t> 				Dataset: [...]</a:t>
            </a:r>
            <a:endParaRPr sz="11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{name: dogs}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poodle}</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beagle}</a:t>
            </a:r>
            <a:br>
              <a:rPr lang="en" sz="1100">
                <a:solidFill>
                  <a:schemeClr val="dk1"/>
                </a:solidFill>
              </a:rPr>
            </a:br>
            <a:r>
              <a:rPr lang="en" sz="1100">
                <a:solidFill>
                  <a:schemeClr val="dk1"/>
                </a:solidFill>
              </a:rPr>
              <a:t> 				Dataset: [...]</a:t>
            </a:r>
            <a:br>
              <a:rPr lang="en" sz="1050">
                <a:solidFill>
                  <a:schemeClr val="dk1"/>
                </a:solidFill>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In Memory</a:t>
            </a:r>
            <a:endParaRPr>
              <a:solidFill>
                <a:srgbClr val="38761D"/>
              </a:solidFill>
            </a:endParaRPr>
          </a:p>
        </p:txBody>
      </p:sp>
      <p:pic>
        <p:nvPicPr>
          <p:cNvPr id="234" name="Google Shape;234;p35"/>
          <p:cNvPicPr preferRelativeResize="0"/>
          <p:nvPr/>
        </p:nvPicPr>
        <p:blipFill>
          <a:blip r:embed="rId3">
            <a:alphaModFix/>
          </a:blip>
          <a:stretch>
            <a:fillRect/>
          </a:stretch>
        </p:blipFill>
        <p:spPr>
          <a:xfrm>
            <a:off x="0" y="0"/>
            <a:ext cx="1466275" cy="730575"/>
          </a:xfrm>
          <a:prstGeom prst="rect">
            <a:avLst/>
          </a:prstGeom>
          <a:noFill/>
          <a:ln>
            <a:noFill/>
          </a:ln>
        </p:spPr>
      </p:pic>
      <p:sp>
        <p:nvSpPr>
          <p:cNvPr id="235" name="Google Shape;235;p35"/>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 Memory</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 image dataset </a:t>
            </a:r>
            <a:r>
              <a:rPr b="1" lang="en" sz="1200">
                <a:solidFill>
                  <a:srgbClr val="0000FF"/>
                </a:solidFill>
              </a:rPr>
              <a:t>may already be in memory</a:t>
            </a:r>
            <a:r>
              <a:rPr lang="en" sz="1200">
                <a:solidFill>
                  <a:schemeClr val="dk1"/>
                </a:solidFill>
              </a:rPr>
              <a:t>. This is typical for </a:t>
            </a:r>
            <a:r>
              <a:rPr b="1" lang="en" sz="1200">
                <a:solidFill>
                  <a:srgbClr val="0000FF"/>
                </a:solidFill>
              </a:rPr>
              <a:t>curated datasets provided by ML framework</a:t>
            </a:r>
            <a:r>
              <a:rPr lang="en" sz="1200">
                <a:solidFill>
                  <a:schemeClr val="dk1"/>
                </a:solidFill>
              </a:rPr>
              <a:t>s (like Keras) for educational purposes. In this case, the image dataset </a:t>
            </a:r>
            <a:r>
              <a:rPr b="1" lang="en" sz="1200">
                <a:solidFill>
                  <a:srgbClr val="0000FF"/>
                </a:solidFill>
              </a:rPr>
              <a:t>has been prepared into machine learning ready data, and pre-split into train and test, with the label data already one-hot encoded</a:t>
            </a:r>
            <a:r>
              <a:rPr lang="en" sz="1200">
                <a:solidFill>
                  <a:schemeClr val="dk1"/>
                </a:solidFill>
              </a:rPr>
              <a:t> (discussed later in this part).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Image 1                Image 2               Image 3               Image 4                	Image 5</a:t>
            </a:r>
            <a:br>
              <a:rPr lang="en" sz="1200">
                <a:solidFill>
                  <a:schemeClr val="dk1"/>
                </a:solidFill>
              </a:rPr>
            </a:br>
            <a:r>
              <a:rPr lang="en" sz="1200">
                <a:solidFill>
                  <a:schemeClr val="dk1"/>
                </a:solidFill>
              </a:rPr>
              <a:t>X_train = [ [ [...],[...],[...]], 	[ [...],[...],[...]],		[ [...],[...],[...]],	 	[ [...],[...],[...]],		[ [...],[...],[...]], … ]</a:t>
            </a:r>
            <a:br>
              <a:rPr lang="en" sz="1200">
                <a:solidFill>
                  <a:schemeClr val="dk1"/>
                </a:solidFill>
              </a:rPr>
            </a:br>
            <a:r>
              <a:rPr lang="en" sz="1200">
                <a:solidFill>
                  <a:schemeClr val="dk1"/>
                </a:solidFill>
              </a:rPr>
              <a:t>Y_train = [ [... 1 …]          	 [… 1 …],         	[… 1 …],         	[... 1 …],         	[... 1 …],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a:t>
            </a:r>
            <a:endParaRPr>
              <a:solidFill>
                <a:srgbClr val="38761D"/>
              </a:solidFill>
            </a:endParaRPr>
          </a:p>
        </p:txBody>
      </p:sp>
      <p:pic>
        <p:nvPicPr>
          <p:cNvPr id="241" name="Google Shape;241;p36"/>
          <p:cNvPicPr preferRelativeResize="0"/>
          <p:nvPr/>
        </p:nvPicPr>
        <p:blipFill>
          <a:blip r:embed="rId3">
            <a:alphaModFix/>
          </a:blip>
          <a:stretch>
            <a:fillRect/>
          </a:stretch>
        </p:blipFill>
        <p:spPr>
          <a:xfrm>
            <a:off x="0" y="0"/>
            <a:ext cx="1466275" cy="730575"/>
          </a:xfrm>
          <a:prstGeom prst="rect">
            <a:avLst/>
          </a:prstGeom>
          <a:noFill/>
          <a:ln>
            <a:noFill/>
          </a:ln>
        </p:spPr>
      </p:pic>
      <p:sp>
        <p:nvSpPr>
          <p:cNvPr id="242" name="Google Shape;242;p36"/>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 Engineering</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You can’t just drop images into a neural network and expect it to learn (recognize) what the images are.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There are some preprocessing steps that need to be done with an image dataset, which is referred to as data engineering. These include:</a:t>
            </a:r>
            <a:endParaRPr sz="1200">
              <a:solidFill>
                <a:schemeClr val="dk1"/>
              </a:solidFill>
            </a:endParaRPr>
          </a:p>
          <a:p>
            <a:pPr indent="-304800" lvl="0" marL="2286000" rtl="0" algn="l">
              <a:lnSpc>
                <a:spcPct val="115000"/>
              </a:lnSpc>
              <a:spcBef>
                <a:spcPts val="1100"/>
              </a:spcBef>
              <a:spcAft>
                <a:spcPts val="0"/>
              </a:spcAft>
              <a:buClr>
                <a:schemeClr val="dk1"/>
              </a:buClr>
              <a:buSzPts val="1200"/>
              <a:buAutoNum type="arabicPeriod"/>
            </a:pPr>
            <a:r>
              <a:rPr lang="en" sz="1200">
                <a:solidFill>
                  <a:schemeClr val="dk1"/>
                </a:solidFill>
              </a:rPr>
              <a:t>Loading (reading) in the images as raw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Fitting them to the input vector of the neural network which will be used for training.</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Conversion of the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Splitting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following sections, we will cover the different ways to perform these steps in </a:t>
            </a:r>
            <a:r>
              <a:rPr b="1" lang="en" sz="1200">
                <a:solidFill>
                  <a:schemeClr val="dk1"/>
                </a:solidFill>
              </a:rPr>
              <a:t>openCV,</a:t>
            </a:r>
            <a:r>
              <a:rPr lang="en" sz="1200">
                <a:solidFill>
                  <a:schemeClr val="dk1"/>
                </a:solidFill>
              </a:rPr>
              <a:t> </a:t>
            </a:r>
            <a:r>
              <a:rPr b="1" lang="en" sz="1200">
                <a:solidFill>
                  <a:schemeClr val="dk1"/>
                </a:solidFill>
              </a:rPr>
              <a:t>PIL </a:t>
            </a:r>
            <a:r>
              <a:rPr lang="en" sz="1200">
                <a:solidFill>
                  <a:schemeClr val="dk1"/>
                </a:solidFill>
              </a:rPr>
              <a:t>and </a:t>
            </a:r>
            <a:r>
              <a:rPr b="1" lang="en" sz="1200">
                <a:solidFill>
                  <a:schemeClr val="dk1"/>
                </a:solidFill>
              </a:rPr>
              <a:t>Keras </a:t>
            </a:r>
            <a:r>
              <a:rPr lang="en" sz="1200">
                <a:solidFill>
                  <a:schemeClr val="dk1"/>
                </a:solidFill>
              </a:rPr>
              <a:t>library modules.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 - PIL Library</a:t>
            </a:r>
            <a:endParaRPr>
              <a:solidFill>
                <a:srgbClr val="38761D"/>
              </a:solidFill>
            </a:endParaRPr>
          </a:p>
        </p:txBody>
      </p:sp>
      <p:pic>
        <p:nvPicPr>
          <p:cNvPr id="248" name="Google Shape;248;p37"/>
          <p:cNvPicPr preferRelativeResize="0"/>
          <p:nvPr/>
        </p:nvPicPr>
        <p:blipFill>
          <a:blip r:embed="rId3">
            <a:alphaModFix/>
          </a:blip>
          <a:stretch>
            <a:fillRect/>
          </a:stretch>
        </p:blipFill>
        <p:spPr>
          <a:xfrm>
            <a:off x="0" y="0"/>
            <a:ext cx="1466275" cy="730575"/>
          </a:xfrm>
          <a:prstGeom prst="rect">
            <a:avLst/>
          </a:prstGeom>
          <a:noFill/>
          <a:ln>
            <a:noFill/>
          </a:ln>
        </p:spPr>
      </p:pic>
      <p:sp>
        <p:nvSpPr>
          <p:cNvPr id="249" name="Google Shape;249;p37"/>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PIL Library</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r>
              <a:rPr b="1" lang="en" sz="1200">
                <a:solidFill>
                  <a:schemeClr val="dk1"/>
                </a:solidFill>
              </a:rPr>
              <a:t>PIL</a:t>
            </a:r>
            <a:r>
              <a:rPr lang="en" sz="1200">
                <a:solidFill>
                  <a:schemeClr val="dk1"/>
                </a:solidFill>
              </a:rPr>
              <a:t> or </a:t>
            </a:r>
            <a:r>
              <a:rPr b="1" lang="en" sz="1200">
                <a:solidFill>
                  <a:schemeClr val="dk1"/>
                </a:solidFill>
              </a:rPr>
              <a:t>Pillow</a:t>
            </a:r>
            <a:r>
              <a:rPr lang="en" sz="1200">
                <a:solidFill>
                  <a:schemeClr val="dk1"/>
                </a:solidFill>
              </a:rPr>
              <a:t> is Python’s image manipulation library. In this section, we use the library to manually prepare an image dataset into machine learning ready data. Let’s first cover some basics of PIL.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PIL</a:t>
            </a:r>
            <a:r>
              <a:rPr lang="en" sz="1200">
                <a:solidFill>
                  <a:schemeClr val="dk1"/>
                </a:solidFill>
              </a:rPr>
              <a:t> was last updated in 2009 and supports Python 2 only.</a:t>
            </a:r>
            <a:r>
              <a:rPr b="1" lang="en" sz="1200">
                <a:solidFill>
                  <a:srgbClr val="0000FF"/>
                </a:solidFill>
              </a:rPr>
              <a:t> Pillow is a fork of the original PIL repo and continues to be maintained</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Pillow with </a:t>
            </a:r>
            <a:r>
              <a:rPr lang="en" sz="1200">
                <a:solidFill>
                  <a:srgbClr val="0D904F"/>
                </a:solidFill>
                <a:latin typeface="Consolas"/>
                <a:ea typeface="Consolas"/>
                <a:cs typeface="Consolas"/>
                <a:sym typeface="Consolas"/>
              </a:rPr>
              <a:t>pip install pillow</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a:t>
            </a:r>
            <a:endParaRPr>
              <a:solidFill>
                <a:srgbClr val="38761D"/>
              </a:solidFill>
            </a:endParaRPr>
          </a:p>
        </p:txBody>
      </p:sp>
      <p:pic>
        <p:nvPicPr>
          <p:cNvPr id="255" name="Google Shape;255;p38"/>
          <p:cNvPicPr preferRelativeResize="0"/>
          <p:nvPr/>
        </p:nvPicPr>
        <p:blipFill>
          <a:blip r:embed="rId3">
            <a:alphaModFix/>
          </a:blip>
          <a:stretch>
            <a:fillRect/>
          </a:stretch>
        </p:blipFill>
        <p:spPr>
          <a:xfrm>
            <a:off x="0" y="0"/>
            <a:ext cx="1466275" cy="730575"/>
          </a:xfrm>
          <a:prstGeom prst="rect">
            <a:avLst/>
          </a:prstGeom>
          <a:noFill/>
          <a:ln>
            <a:noFill/>
          </a:ln>
        </p:spPr>
      </p:pic>
      <p:sp>
        <p:nvSpPr>
          <p:cNvPr id="256" name="Google Shape;256;p38"/>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first step is to read an image from disk into memory. The image on disk will be in an image format, like JPG, PNG, TIF, etc. These formats define how the image is encoded and compressed for storage. An image is read into memory using the PIL </a:t>
            </a:r>
            <a:r>
              <a:rPr lang="en" sz="1200">
                <a:solidFill>
                  <a:srgbClr val="0D904F"/>
                </a:solidFill>
                <a:latin typeface="Consolas"/>
                <a:ea typeface="Consolas"/>
                <a:cs typeface="Consolas"/>
                <a:sym typeface="Consolas"/>
              </a:rPr>
              <a:t>Image.open()</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7" name="Google Shape;257;p38"/>
          <p:cNvGraphicFramePr/>
          <p:nvPr/>
        </p:nvGraphicFramePr>
        <p:xfrm>
          <a:off x="508775" y="2332600"/>
          <a:ext cx="3000000" cy="3000000"/>
        </p:xfrm>
        <a:graphic>
          <a:graphicData uri="http://schemas.openxmlformats.org/drawingml/2006/table">
            <a:tbl>
              <a:tblPr>
                <a:noFill/>
                <a:tableStyleId>{8F82372A-266A-4069-B107-077298F6E37D}</a:tableStyleId>
              </a:tblPr>
              <a:tblGrid>
                <a:gridCol w="7862400"/>
              </a:tblGrid>
              <a:tr h="5035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a:t>
            </a:r>
            <a:endParaRPr>
              <a:solidFill>
                <a:srgbClr val="38761D"/>
              </a:solidFill>
            </a:endParaRPr>
          </a:p>
        </p:txBody>
      </p:sp>
      <p:pic>
        <p:nvPicPr>
          <p:cNvPr id="263" name="Google Shape;263;p39"/>
          <p:cNvPicPr preferRelativeResize="0"/>
          <p:nvPr/>
        </p:nvPicPr>
        <p:blipFill>
          <a:blip r:embed="rId3">
            <a:alphaModFix/>
          </a:blip>
          <a:stretch>
            <a:fillRect/>
          </a:stretch>
        </p:blipFill>
        <p:spPr>
          <a:xfrm>
            <a:off x="0" y="0"/>
            <a:ext cx="1466275" cy="730575"/>
          </a:xfrm>
          <a:prstGeom prst="rect">
            <a:avLst/>
          </a:prstGeom>
          <a:noFill/>
          <a:ln>
            <a:noFill/>
          </a:ln>
        </p:spPr>
      </p:pic>
      <p:sp>
        <p:nvSpPr>
          <p:cNvPr id="264" name="Google Shape;264;p39"/>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Let’s assume you want to read in all the images under some subdirectory (e.g., cats). In the code below, we scan (get list of) all the files in the subdirectory, read each one in as an image, and maintain a list of the read-in images as a list: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Note, </a:t>
            </a:r>
            <a:r>
              <a:rPr lang="en" sz="1100">
                <a:solidFill>
                  <a:srgbClr val="0D904F"/>
                </a:solidFill>
                <a:latin typeface="Consolas"/>
                <a:ea typeface="Consolas"/>
                <a:cs typeface="Consolas"/>
                <a:sym typeface="Consolas"/>
              </a:rPr>
              <a:t>os.scandir()</a:t>
            </a:r>
            <a:r>
              <a:rPr lang="en" sz="1100">
                <a:solidFill>
                  <a:schemeClr val="dk1"/>
                </a:solidFill>
              </a:rPr>
              <a:t>  was added in Python 3.5. If you are using Python 2.7 or an earlier version of Python 3, you can obtain a compatible version with </a:t>
            </a:r>
            <a:r>
              <a:rPr lang="en" sz="1100">
                <a:solidFill>
                  <a:srgbClr val="0D904F"/>
                </a:solidFill>
                <a:latin typeface="Consolas"/>
                <a:ea typeface="Consolas"/>
                <a:cs typeface="Consolas"/>
                <a:sym typeface="Consolas"/>
              </a:rPr>
              <a:t>pip install scandir.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5" name="Google Shape;265;p39"/>
          <p:cNvGraphicFramePr/>
          <p:nvPr/>
        </p:nvGraphicFramePr>
        <p:xfrm>
          <a:off x="518400" y="1851000"/>
          <a:ext cx="3000000" cy="3000000"/>
        </p:xfrm>
        <a:graphic>
          <a:graphicData uri="http://schemas.openxmlformats.org/drawingml/2006/table">
            <a:tbl>
              <a:tblPr>
                <a:noFill/>
                <a:tableStyleId>{8F82372A-266A-4069-B107-077298F6E37D}</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 - Subdirectories</a:t>
            </a:r>
            <a:endParaRPr>
              <a:solidFill>
                <a:srgbClr val="38761D"/>
              </a:solidFill>
            </a:endParaRPr>
          </a:p>
        </p:txBody>
      </p:sp>
      <p:pic>
        <p:nvPicPr>
          <p:cNvPr id="271" name="Google Shape;271;p40"/>
          <p:cNvPicPr preferRelativeResize="0"/>
          <p:nvPr/>
        </p:nvPicPr>
        <p:blipFill>
          <a:blip r:embed="rId3">
            <a:alphaModFix/>
          </a:blip>
          <a:stretch>
            <a:fillRect/>
          </a:stretch>
        </p:blipFill>
        <p:spPr>
          <a:xfrm>
            <a:off x="0" y="0"/>
            <a:ext cx="1466275" cy="730575"/>
          </a:xfrm>
          <a:prstGeom prst="rect">
            <a:avLst/>
          </a:prstGeom>
          <a:noFill/>
          <a:ln>
            <a:noFill/>
          </a:ln>
        </p:spPr>
      </p:pic>
      <p:sp>
        <p:nvSpPr>
          <p:cNvPr id="272" name="Google Shape;272;p4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 from Sub-Directories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Let’s expand on the above and assume the image dataset is laid out as a directory structure, where each subdirectory is a class (label). In this case, we would want to scan each subdirectory separately, and keep a record of the subdirectory names for the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73" name="Google Shape;273;p40"/>
          <p:cNvGraphicFramePr/>
          <p:nvPr/>
        </p:nvGraphicFramePr>
        <p:xfrm>
          <a:off x="547875" y="1939925"/>
          <a:ext cx="3000000" cy="3000000"/>
        </p:xfrm>
        <a:graphic>
          <a:graphicData uri="http://schemas.openxmlformats.org/drawingml/2006/table">
            <a:tbl>
              <a:tblPr>
                <a:noFill/>
                <a:tableStyleId>{8F82372A-266A-4069-B107-077298F6E37D}</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loadDirectory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classes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class to label mappings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dataset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subdirectories under the parent (root) directory of the dataset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subdir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ignore any entry that is not a subdirectory (e.g., license file)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not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is_dir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continue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mapping of class (subdirectory name) to label (index)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classes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"Processed:"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0F9D58"/>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br>
                        <a:rPr lang="en" sz="800">
                          <a:solidFill>
                            <a:schemeClr val="dk1"/>
                          </a:solidFill>
                          <a:latin typeface="Consolas"/>
                          <a:ea typeface="Consolas"/>
                          <a:cs typeface="Consolas"/>
                          <a:sym typeface="Consolas"/>
                        </a:rPr>
                      </a:b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        return</a:t>
                      </a: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classes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loadDirectory</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'cats_n_dogs'</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 - Remote</a:t>
            </a:r>
            <a:endParaRPr>
              <a:solidFill>
                <a:srgbClr val="38761D"/>
              </a:solidFill>
            </a:endParaRPr>
          </a:p>
        </p:txBody>
      </p:sp>
      <p:pic>
        <p:nvPicPr>
          <p:cNvPr id="279" name="Google Shape;279;p41"/>
          <p:cNvPicPr preferRelativeResize="0"/>
          <p:nvPr/>
        </p:nvPicPr>
        <p:blipFill>
          <a:blip r:embed="rId3">
            <a:alphaModFix/>
          </a:blip>
          <a:stretch>
            <a:fillRect/>
          </a:stretch>
        </p:blipFill>
        <p:spPr>
          <a:xfrm>
            <a:off x="0" y="0"/>
            <a:ext cx="1466275" cy="730575"/>
          </a:xfrm>
          <a:prstGeom prst="rect">
            <a:avLst/>
          </a:prstGeom>
          <a:noFill/>
          <a:ln>
            <a:noFill/>
          </a:ln>
        </p:spPr>
      </p:pic>
      <p:sp>
        <p:nvSpPr>
          <p:cNvPr id="280" name="Google Shape;280;p4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 from Remote Locations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try an example where the location of the image is remote (not local) and specified by an URL. In this case, we will need to make an HTTP request for the contents of the resource (image) specified by the URL and then decode the response into a binary byte stream.</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81" name="Google Shape;281;p41"/>
          <p:cNvGraphicFramePr/>
          <p:nvPr/>
        </p:nvGraphicFramePr>
        <p:xfrm>
          <a:off x="536100" y="2104900"/>
          <a:ext cx="3000000" cy="3000000"/>
        </p:xfrm>
        <a:graphic>
          <a:graphicData uri="http://schemas.openxmlformats.org/drawingml/2006/table">
            <a:tbl>
              <a:tblPr>
                <a:noFill/>
                <a:tableStyleId>{8F82372A-266A-4069-B107-077298F6E37D}</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requests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io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BytesIO</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remoteImage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8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Data Engineering</a:t>
            </a:r>
            <a:endParaRPr>
              <a:solidFill>
                <a:srgbClr val="38761D"/>
              </a:solidFill>
            </a:endParaRPr>
          </a:p>
        </p:txBody>
      </p:sp>
      <p:pic>
        <p:nvPicPr>
          <p:cNvPr id="71" name="Google Shape;71;p15"/>
          <p:cNvPicPr preferRelativeResize="0"/>
          <p:nvPr/>
        </p:nvPicPr>
        <p:blipFill>
          <a:blip r:embed="rId3">
            <a:alphaModFix/>
          </a:blip>
          <a:stretch>
            <a:fillRect/>
          </a:stretch>
        </p:blipFill>
        <p:spPr>
          <a:xfrm>
            <a:off x="0" y="0"/>
            <a:ext cx="1466275" cy="730575"/>
          </a:xfrm>
          <a:prstGeom prst="rect">
            <a:avLst/>
          </a:prstGeom>
          <a:noFill/>
          <a:ln>
            <a:noFill/>
          </a:ln>
        </p:spPr>
      </p:pic>
      <p:sp>
        <p:nvSpPr>
          <p:cNvPr id="72" name="Google Shape;72;p15"/>
          <p:cNvSpPr txBox="1"/>
          <p:nvPr/>
        </p:nvSpPr>
        <p:spPr>
          <a:xfrm>
            <a:off x="824850" y="1307950"/>
            <a:ext cx="70701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 6 : Data Collection &amp; Assembly</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7 : Data Engineering</a:t>
            </a:r>
            <a:endParaRPr sz="2400"/>
          </a:p>
          <a:p>
            <a:pPr indent="0" lvl="0" marL="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Channel Conversion</a:t>
            </a:r>
            <a:endParaRPr>
              <a:solidFill>
                <a:srgbClr val="38761D"/>
              </a:solidFill>
            </a:endParaRPr>
          </a:p>
        </p:txBody>
      </p:sp>
      <p:pic>
        <p:nvPicPr>
          <p:cNvPr id="287" name="Google Shape;287;p42"/>
          <p:cNvPicPr preferRelativeResize="0"/>
          <p:nvPr/>
        </p:nvPicPr>
        <p:blipFill>
          <a:blip r:embed="rId3">
            <a:alphaModFix/>
          </a:blip>
          <a:stretch>
            <a:fillRect/>
          </a:stretch>
        </p:blipFill>
        <p:spPr>
          <a:xfrm>
            <a:off x="0" y="0"/>
            <a:ext cx="1466275" cy="730575"/>
          </a:xfrm>
          <a:prstGeom prst="rect">
            <a:avLst/>
          </a:prstGeom>
          <a:noFill/>
          <a:ln>
            <a:noFill/>
          </a:ln>
        </p:spPr>
      </p:pic>
      <p:sp>
        <p:nvSpPr>
          <p:cNvPr id="288" name="Google Shape;288;p4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Channel Conversions (Grayscale vs. Color)</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Next, we need to set the number of channels to match the input shape of your neural network. The number of channels is the number of color planes in your image. For example, a grayscale image will have one color plane. An RGB color image will have three color planes, one for each of Red, Green and Blue.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89" name="Google Shape;289;p42"/>
          <p:cNvPicPr preferRelativeResize="0"/>
          <p:nvPr/>
        </p:nvPicPr>
        <p:blipFill>
          <a:blip r:embed="rId4">
            <a:alphaModFix/>
          </a:blip>
          <a:stretch>
            <a:fillRect/>
          </a:stretch>
        </p:blipFill>
        <p:spPr>
          <a:xfrm>
            <a:off x="2190950" y="2173275"/>
            <a:ext cx="5105400" cy="2581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Channel Conversion</a:t>
            </a:r>
            <a:endParaRPr>
              <a:solidFill>
                <a:srgbClr val="38761D"/>
              </a:solidFill>
            </a:endParaRPr>
          </a:p>
        </p:txBody>
      </p:sp>
      <p:pic>
        <p:nvPicPr>
          <p:cNvPr id="295" name="Google Shape;295;p43"/>
          <p:cNvPicPr preferRelativeResize="0"/>
          <p:nvPr/>
        </p:nvPicPr>
        <p:blipFill>
          <a:blip r:embed="rId3">
            <a:alphaModFix/>
          </a:blip>
          <a:stretch>
            <a:fillRect/>
          </a:stretch>
        </p:blipFill>
        <p:spPr>
          <a:xfrm>
            <a:off x="0" y="0"/>
            <a:ext cx="1466275" cy="730575"/>
          </a:xfrm>
          <a:prstGeom prst="rect">
            <a:avLst/>
          </a:prstGeom>
          <a:noFill/>
          <a:ln>
            <a:noFill/>
          </a:ln>
        </p:spPr>
      </p:pic>
      <p:sp>
        <p:nvSpPr>
          <p:cNvPr id="296" name="Google Shape;296;p4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Image.open() and Alpha Channels (RGBA)</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Image.open()</a:t>
            </a:r>
            <a:r>
              <a:rPr lang="en" sz="1200">
                <a:solidFill>
                  <a:schemeClr val="dk1"/>
                </a:solidFill>
              </a:rPr>
              <a:t> method </a:t>
            </a:r>
            <a:r>
              <a:rPr b="1" lang="en" sz="1200">
                <a:solidFill>
                  <a:srgbClr val="0000FF"/>
                </a:solidFill>
              </a:rPr>
              <a:t>will read in the image according to the number of planes in the image stored on disk</a:t>
            </a:r>
            <a:r>
              <a:rPr lang="en" sz="1200">
                <a:solidFill>
                  <a:schemeClr val="dk1"/>
                </a:solidFill>
              </a:rPr>
              <a:t>. So if its a </a:t>
            </a:r>
            <a:r>
              <a:rPr b="1" lang="en" sz="1200">
                <a:solidFill>
                  <a:schemeClr val="dk1"/>
                </a:solidFill>
              </a:rPr>
              <a:t>grayscale image, it will read it in as a single plane</a:t>
            </a:r>
            <a:r>
              <a:rPr lang="en" sz="1200">
                <a:solidFill>
                  <a:schemeClr val="dk1"/>
                </a:solidFill>
              </a:rPr>
              <a:t>, if it’s </a:t>
            </a:r>
            <a:r>
              <a:rPr b="1" lang="en" sz="1200">
                <a:solidFill>
                  <a:schemeClr val="dk1"/>
                </a:solidFill>
              </a:rPr>
              <a:t>RGB it will read it in as three planes</a:t>
            </a:r>
            <a:r>
              <a:rPr lang="en" sz="1200">
                <a:solidFill>
                  <a:schemeClr val="dk1"/>
                </a:solidFill>
              </a:rPr>
              <a:t>, and if it’s </a:t>
            </a:r>
            <a:r>
              <a:rPr b="1" lang="en" sz="1200">
                <a:solidFill>
                  <a:srgbClr val="0000FF"/>
                </a:solidFill>
              </a:rPr>
              <a:t>RGBA (+alpha channel), it will read it in as 4 planes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general when working with RGBA images, the alpha channel can be dropped. It is a mask for setting the transparency of each pixel in the image, and therefore does not contain information that would otherwise contribute to the recognition of the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4"/>
          <p:cNvSpPr txBox="1"/>
          <p:nvPr>
            <p:ph idx="1" type="subTitle"/>
          </p:nvPr>
        </p:nvSpPr>
        <p:spPr>
          <a:xfrm>
            <a:off x="536100" y="14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Channel Conversion</a:t>
            </a:r>
            <a:endParaRPr>
              <a:solidFill>
                <a:srgbClr val="38761D"/>
              </a:solidFill>
            </a:endParaRPr>
          </a:p>
        </p:txBody>
      </p:sp>
      <p:pic>
        <p:nvPicPr>
          <p:cNvPr id="302" name="Google Shape;302;p44"/>
          <p:cNvPicPr preferRelativeResize="0"/>
          <p:nvPr/>
        </p:nvPicPr>
        <p:blipFill>
          <a:blip r:embed="rId3">
            <a:alphaModFix/>
          </a:blip>
          <a:stretch>
            <a:fillRect/>
          </a:stretch>
        </p:blipFill>
        <p:spPr>
          <a:xfrm>
            <a:off x="0" y="0"/>
            <a:ext cx="1466275" cy="730575"/>
          </a:xfrm>
          <a:prstGeom prst="rect">
            <a:avLst/>
          </a:prstGeom>
          <a:noFill/>
          <a:ln>
            <a:noFill/>
          </a:ln>
        </p:spPr>
      </p:pic>
      <p:sp>
        <p:nvSpPr>
          <p:cNvPr id="303" name="Google Shape;303;p4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 Number of Channels to Match Input Shape</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Once the image is read into memory, the next step is to convert the image to the number of channels that match the input shape of your neural network.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convert()</a:t>
            </a:r>
            <a:r>
              <a:rPr lang="en" sz="1200">
                <a:solidFill>
                  <a:schemeClr val="dk1"/>
                </a:solidFill>
              </a:rPr>
              <a:t> method will do channel conversion. A parameter value of ‘L’ will convert to single channel (grayscale) and ‘RGB’ to three channel (RGB color). Below we updated the loadImages() function to include channel conversio</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04" name="Google Shape;304;p44"/>
          <p:cNvGraphicFramePr/>
          <p:nvPr/>
        </p:nvGraphicFramePr>
        <p:xfrm>
          <a:off x="536100" y="2411275"/>
          <a:ext cx="3000000" cy="3000000"/>
        </p:xfrm>
        <a:graphic>
          <a:graphicData uri="http://schemas.openxmlformats.org/drawingml/2006/table">
            <a:tbl>
              <a:tblPr>
                <a:noFill/>
                <a:tableStyleId>{8F82372A-266A-4069-B107-077298F6E37D}</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channels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files in subdirectory cats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files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read each image in and append the in-memory image to a list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file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grayscale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channels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'L'</a:t>
                      </a:r>
                      <a:r>
                        <a:rPr lang="en" sz="800">
                          <a:solidFill>
                            <a:srgbClr val="616161"/>
                          </a:solidFill>
                          <a:latin typeface="Consolas"/>
                          <a:ea typeface="Consolas"/>
                          <a:cs typeface="Consolas"/>
                          <a:sym typeface="Consolas"/>
                        </a:rPr>
                        <a:t>)</a:t>
                      </a:r>
                      <a:br>
                        <a:rPr lang="en" sz="800">
                          <a:solidFill>
                            <a:schemeClr val="dk1"/>
                          </a:solidFill>
                          <a:latin typeface="Consolas"/>
                          <a:ea typeface="Consolas"/>
                          <a:cs typeface="Consolas"/>
                          <a:sym typeface="Consolas"/>
                        </a:rPr>
                      </a:b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RGB color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'RGB'</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images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3)</a:t>
                      </a:r>
                      <a:endParaRPr sz="8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Resizing</a:t>
            </a:r>
            <a:endParaRPr>
              <a:solidFill>
                <a:srgbClr val="38761D"/>
              </a:solidFill>
            </a:endParaRPr>
          </a:p>
        </p:txBody>
      </p:sp>
      <p:pic>
        <p:nvPicPr>
          <p:cNvPr id="310" name="Google Shape;310;p45"/>
          <p:cNvPicPr preferRelativeResize="0"/>
          <p:nvPr/>
        </p:nvPicPr>
        <p:blipFill>
          <a:blip r:embed="rId3">
            <a:alphaModFix/>
          </a:blip>
          <a:stretch>
            <a:fillRect/>
          </a:stretch>
        </p:blipFill>
        <p:spPr>
          <a:xfrm>
            <a:off x="0" y="0"/>
            <a:ext cx="1466275" cy="730575"/>
          </a:xfrm>
          <a:prstGeom prst="rect">
            <a:avLst/>
          </a:prstGeom>
          <a:noFill/>
          <a:ln>
            <a:noFill/>
          </a:ln>
        </p:spPr>
      </p:pic>
      <p:sp>
        <p:nvSpPr>
          <p:cNvPr id="311" name="Google Shape;311;p4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Resizing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Next, we need to resize each image to fit the shape of the input shape of the neural network. For example, a 2D convolutional neural network will take a shape of the form (height, width, channels). We dealt with the channel portion above, so next we need to resize the pixel height and width of each image to match the input shape. For example, if the input shape is (64, 128, 3), then we want to resize the height and width of each image to (64, 128). The </a:t>
            </a:r>
            <a:r>
              <a:rPr lang="en" sz="1100">
                <a:solidFill>
                  <a:srgbClr val="0D904F"/>
                </a:solidFill>
                <a:latin typeface="Consolas"/>
                <a:ea typeface="Consolas"/>
                <a:cs typeface="Consolas"/>
                <a:sym typeface="Consolas"/>
              </a:rPr>
              <a:t>resize() </a:t>
            </a:r>
            <a:r>
              <a:rPr lang="en" sz="1100">
                <a:solidFill>
                  <a:schemeClr val="dk1"/>
                </a:solidFill>
              </a:rPr>
              <a:t> method will do the resizing.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most cases, you will be </a:t>
            </a:r>
            <a:r>
              <a:rPr b="1" lang="en" sz="1200">
                <a:solidFill>
                  <a:srgbClr val="0000FF"/>
                </a:solidFill>
              </a:rPr>
              <a:t>downsizing</a:t>
            </a:r>
            <a:r>
              <a:rPr lang="en" sz="1200">
                <a:solidFill>
                  <a:schemeClr val="dk1"/>
                </a:solidFill>
              </a:rPr>
              <a:t> (i.e., downsampling) each image. For example, </a:t>
            </a:r>
            <a:r>
              <a:rPr lang="en" sz="1200">
                <a:solidFill>
                  <a:srgbClr val="222222"/>
                </a:solidFill>
                <a:highlight>
                  <a:srgbClr val="FFFFFF"/>
                </a:highlight>
                <a:latin typeface="Roboto"/>
                <a:ea typeface="Roboto"/>
                <a:cs typeface="Roboto"/>
                <a:sym typeface="Roboto"/>
              </a:rPr>
              <a:t>1024 x 768 image will be 3Mb in size. This is far more resolution than a neural network needs (see section on Convolutional Neural Networks). When the image is downsized, some resolution (details) will be lost. To minimize the effect when downsizing, it is a common practice to use the </a:t>
            </a:r>
            <a:r>
              <a:rPr b="1" lang="en" sz="1200">
                <a:solidFill>
                  <a:srgbClr val="0000FF"/>
                </a:solidFill>
                <a:highlight>
                  <a:srgbClr val="FFFFFF"/>
                </a:highlight>
                <a:latin typeface="Roboto"/>
                <a:ea typeface="Roboto"/>
                <a:cs typeface="Roboto"/>
                <a:sym typeface="Roboto"/>
              </a:rPr>
              <a:t>anti-aliasing algorithm in PIL</a:t>
            </a:r>
            <a:r>
              <a:rPr lang="en" sz="1200">
                <a:solidFill>
                  <a:srgbClr val="222222"/>
                </a:solidFill>
                <a:highlight>
                  <a:srgbClr val="FFFFFF"/>
                </a:highlight>
                <a:latin typeface="Roboto"/>
                <a:ea typeface="Roboto"/>
                <a:cs typeface="Roboto"/>
                <a:sym typeface="Roboto"/>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12" name="Google Shape;312;p45"/>
          <p:cNvGraphicFramePr/>
          <p:nvPr/>
        </p:nvGraphicFramePr>
        <p:xfrm>
          <a:off x="506625" y="3206100"/>
          <a:ext cx="3000000" cy="3000000"/>
        </p:xfrm>
        <a:graphic>
          <a:graphicData uri="http://schemas.openxmlformats.org/drawingml/2006/table">
            <a:tbl>
              <a:tblPr>
                <a:noFill/>
                <a:tableStyleId>{8F82372A-266A-4069-B107-077298F6E37D}</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 …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 </a:t>
                      </a:r>
                      <a:r>
                        <a:rPr lang="en" sz="1000">
                          <a:solidFill>
                            <a:srgbClr val="455A64"/>
                          </a:solidFill>
                          <a:latin typeface="Consolas"/>
                          <a:ea typeface="Consolas"/>
                          <a:cs typeface="Consolas"/>
                          <a:sym typeface="Consolas"/>
                        </a:rPr>
                        <a:t>…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ANTIALIAS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to Numpy Array</a:t>
            </a:r>
            <a:endParaRPr>
              <a:solidFill>
                <a:srgbClr val="38761D"/>
              </a:solidFill>
            </a:endParaRPr>
          </a:p>
        </p:txBody>
      </p:sp>
      <p:pic>
        <p:nvPicPr>
          <p:cNvPr id="318" name="Google Shape;318;p46"/>
          <p:cNvPicPr preferRelativeResize="0"/>
          <p:nvPr/>
        </p:nvPicPr>
        <p:blipFill>
          <a:blip r:embed="rId3">
            <a:alphaModFix/>
          </a:blip>
          <a:stretch>
            <a:fillRect/>
          </a:stretch>
        </p:blipFill>
        <p:spPr>
          <a:xfrm>
            <a:off x="0" y="0"/>
            <a:ext cx="1466275" cy="730575"/>
          </a:xfrm>
          <a:prstGeom prst="rect">
            <a:avLst/>
          </a:prstGeom>
          <a:noFill/>
          <a:ln>
            <a:noFill/>
          </a:ln>
        </p:spPr>
      </p:pic>
      <p:sp>
        <p:nvSpPr>
          <p:cNvPr id="319" name="Google Shape;319;p46"/>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Converting PIL objects to Numpy Arrays</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t>
            </a:r>
            <a:r>
              <a:rPr b="1" lang="en" sz="1200">
                <a:solidFill>
                  <a:schemeClr val="dk1"/>
                </a:solidFill>
              </a:rPr>
              <a:t>Keras </a:t>
            </a:r>
            <a:r>
              <a:rPr lang="en" sz="1200">
                <a:solidFill>
                  <a:schemeClr val="dk1"/>
                </a:solidFill>
              </a:rPr>
              <a:t>(and other Python ML frameworks), the inputs to neural networks are multi-dimensional </a:t>
            </a:r>
            <a:r>
              <a:rPr b="1" lang="en" sz="1200">
                <a:solidFill>
                  <a:schemeClr val="dk1"/>
                </a:solidFill>
              </a:rPr>
              <a:t>numpy </a:t>
            </a:r>
            <a:r>
              <a:rPr lang="en" sz="1200">
                <a:solidFill>
                  <a:schemeClr val="dk1"/>
                </a:solidFill>
              </a:rPr>
              <a:t>arrays. Lists in Python are implemented as dynamic arrays and use indirect addressing on the heap. While this provides great flexibility, the performance is very poor for large dynamic arrays. In machine learning, arrays (vectors, matrices, tensors and batches) are very, very large.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numpy module is a package that implements high-performance large array handling in contiguous memory in C, with a Python linkage.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our purposes, we are going to want to convert the list of PIL images to a multi-dimensional numpy array. We can do this with the </a:t>
            </a:r>
            <a:r>
              <a:rPr lang="en" sz="1200">
                <a:solidFill>
                  <a:srgbClr val="0D904F"/>
                </a:solidFill>
                <a:latin typeface="Consolas"/>
                <a:ea typeface="Consolas"/>
                <a:cs typeface="Consolas"/>
                <a:sym typeface="Consolas"/>
              </a:rPr>
              <a:t>numpy.asarray()</a:t>
            </a:r>
            <a:r>
              <a:rPr lang="en" sz="1200">
                <a:solidFill>
                  <a:schemeClr val="dk1"/>
                </a:solidFill>
              </a:rPr>
              <a:t> method.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to Numpy Array</a:t>
            </a:r>
            <a:endParaRPr>
              <a:solidFill>
                <a:srgbClr val="38761D"/>
              </a:solidFill>
            </a:endParaRPr>
          </a:p>
        </p:txBody>
      </p:sp>
      <p:pic>
        <p:nvPicPr>
          <p:cNvPr id="325" name="Google Shape;325;p47"/>
          <p:cNvPicPr preferRelativeResize="0"/>
          <p:nvPr/>
        </p:nvPicPr>
        <p:blipFill>
          <a:blip r:embed="rId3">
            <a:alphaModFix/>
          </a:blip>
          <a:stretch>
            <a:fillRect/>
          </a:stretch>
        </p:blipFill>
        <p:spPr>
          <a:xfrm>
            <a:off x="0" y="0"/>
            <a:ext cx="1466275" cy="730575"/>
          </a:xfrm>
          <a:prstGeom prst="rect">
            <a:avLst/>
          </a:prstGeom>
          <a:noFill/>
          <a:ln>
            <a:noFill/>
          </a:ln>
        </p:spPr>
      </p:pic>
      <p:sp>
        <p:nvSpPr>
          <p:cNvPr id="326" name="Google Shape;326;p47"/>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Converting PIL objects to Numpy Arrays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example below, we update the loadImages() function to include the step of converting the list of PIL images to a numpy array.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27" name="Google Shape;327;p47"/>
          <p:cNvGraphicFramePr/>
          <p:nvPr/>
        </p:nvGraphicFramePr>
        <p:xfrm>
          <a:off x="500900" y="2180925"/>
          <a:ext cx="3000000" cy="3000000"/>
        </p:xfrm>
        <a:graphic>
          <a:graphicData uri="http://schemas.openxmlformats.org/drawingml/2006/table">
            <a:tbl>
              <a:tblPr>
                <a:noFill/>
                <a:tableStyleId>{8F82372A-266A-4069-B107-077298F6E37D}</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UPDATED STEP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all the PIL images to numpy arrays in a single invocation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Library</a:t>
            </a:r>
            <a:endParaRPr>
              <a:solidFill>
                <a:srgbClr val="38761D"/>
              </a:solidFill>
            </a:endParaRPr>
          </a:p>
        </p:txBody>
      </p:sp>
      <p:pic>
        <p:nvPicPr>
          <p:cNvPr id="333" name="Google Shape;333;p48"/>
          <p:cNvPicPr preferRelativeResize="0"/>
          <p:nvPr/>
        </p:nvPicPr>
        <p:blipFill>
          <a:blip r:embed="rId3">
            <a:alphaModFix/>
          </a:blip>
          <a:stretch>
            <a:fillRect/>
          </a:stretch>
        </p:blipFill>
        <p:spPr>
          <a:xfrm>
            <a:off x="0" y="0"/>
            <a:ext cx="1466275" cy="730575"/>
          </a:xfrm>
          <a:prstGeom prst="rect">
            <a:avLst/>
          </a:prstGeom>
          <a:noFill/>
          <a:ln>
            <a:noFill/>
          </a:ln>
        </p:spPr>
      </p:pic>
      <p:sp>
        <p:nvSpPr>
          <p:cNvPr id="334" name="Google Shape;334;p48"/>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OpenCV</a:t>
            </a:r>
            <a:r>
              <a:rPr b="1" lang="en" sz="1200"/>
              <a:t> Library</a:t>
            </a:r>
            <a:endParaRPr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OpenCV </a:t>
            </a:r>
            <a:r>
              <a:rPr lang="en" sz="1200">
                <a:solidFill>
                  <a:schemeClr val="dk1"/>
                </a:solidFill>
              </a:rPr>
              <a:t>is an open source image manipulation library that is implemented in a wide variety of programming languages, including Python. It has been around a long-time and widely supported and updated by the open source community. It has been the conventional work-horse of imaging scientists.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Everything we did in PIL, we will show in this section how to do in OpenCV.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OpenCV with </a:t>
            </a:r>
            <a:r>
              <a:rPr lang="en" sz="1200">
                <a:solidFill>
                  <a:srgbClr val="0D904F"/>
                </a:solidFill>
                <a:latin typeface="Consolas"/>
                <a:ea typeface="Consolas"/>
                <a:cs typeface="Consolas"/>
                <a:sym typeface="Consolas"/>
              </a:rPr>
              <a:t>pip install opencv-python</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Reading Images</a:t>
            </a:r>
            <a:endParaRPr>
              <a:solidFill>
                <a:srgbClr val="38761D"/>
              </a:solidFill>
            </a:endParaRPr>
          </a:p>
        </p:txBody>
      </p:sp>
      <p:pic>
        <p:nvPicPr>
          <p:cNvPr id="340" name="Google Shape;340;p49"/>
          <p:cNvPicPr preferRelativeResize="0"/>
          <p:nvPr/>
        </p:nvPicPr>
        <p:blipFill>
          <a:blip r:embed="rId3">
            <a:alphaModFix/>
          </a:blip>
          <a:stretch>
            <a:fillRect/>
          </a:stretch>
        </p:blipFill>
        <p:spPr>
          <a:xfrm>
            <a:off x="0" y="0"/>
            <a:ext cx="1466275" cy="730575"/>
          </a:xfrm>
          <a:prstGeom prst="rect">
            <a:avLst/>
          </a:prstGeom>
          <a:noFill/>
          <a:ln>
            <a:noFill/>
          </a:ln>
        </p:spPr>
      </p:pic>
      <p:sp>
        <p:nvSpPr>
          <p:cNvPr id="341" name="Google Shape;341;p49"/>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 image is read into memory using the </a:t>
            </a:r>
            <a:r>
              <a:rPr lang="en" sz="1200">
                <a:solidFill>
                  <a:srgbClr val="0D904F"/>
                </a:solidFill>
                <a:latin typeface="Consolas"/>
                <a:ea typeface="Consolas"/>
                <a:cs typeface="Consolas"/>
                <a:sym typeface="Consolas"/>
              </a:rPr>
              <a:t>cv2.imread()</a:t>
            </a:r>
            <a:r>
              <a:rPr lang="en" sz="1200">
                <a:solidFill>
                  <a:schemeClr val="dk1"/>
                </a:solidFill>
              </a:rPr>
              <a:t> method. One of the first advantages I find with the </a:t>
            </a:r>
            <a:r>
              <a:rPr lang="en" sz="1200">
                <a:solidFill>
                  <a:srgbClr val="0D904F"/>
                </a:solidFill>
                <a:latin typeface="Consolas"/>
                <a:ea typeface="Consolas"/>
                <a:cs typeface="Consolas"/>
                <a:sym typeface="Consolas"/>
              </a:rPr>
              <a:t>cv2.imread()</a:t>
            </a:r>
            <a:r>
              <a:rPr lang="en" sz="1200">
                <a:solidFill>
                  <a:schemeClr val="dk1"/>
                </a:solidFill>
              </a:rPr>
              <a:t> method is the </a:t>
            </a:r>
            <a:r>
              <a:rPr b="1" lang="en" sz="1200">
                <a:solidFill>
                  <a:srgbClr val="0000FF"/>
                </a:solidFill>
              </a:rPr>
              <a:t>output is already in a multi-dimensional numpy data type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By default, </a:t>
            </a:r>
            <a:r>
              <a:rPr lang="en" sz="1100">
                <a:solidFill>
                  <a:srgbClr val="0D904F"/>
                </a:solidFill>
                <a:latin typeface="Consolas"/>
                <a:ea typeface="Consolas"/>
                <a:cs typeface="Consolas"/>
                <a:sym typeface="Consolas"/>
              </a:rPr>
              <a:t>cv2.imread()</a:t>
            </a:r>
            <a:r>
              <a:rPr lang="en" sz="1100">
                <a:solidFill>
                  <a:schemeClr val="dk1"/>
                </a:solidFill>
              </a:rPr>
              <a:t> will convert the image to a three channel RGB image.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42" name="Google Shape;342;p49"/>
          <p:cNvGraphicFramePr/>
          <p:nvPr/>
        </p:nvGraphicFramePr>
        <p:xfrm>
          <a:off x="508775" y="2332600"/>
          <a:ext cx="3000000" cy="3000000"/>
        </p:xfrm>
        <a:graphic>
          <a:graphicData uri="http://schemas.openxmlformats.org/drawingml/2006/table">
            <a:tbl>
              <a:tblPr>
                <a:noFill/>
                <a:tableStyleId>{8F82372A-266A-4069-B107-077298F6E37D}</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a:t>
            </a:r>
            <a:r>
              <a:rPr lang="en">
                <a:solidFill>
                  <a:srgbClr val="38761D"/>
                </a:solidFill>
              </a:rPr>
              <a:t> Channel Conversion</a:t>
            </a:r>
            <a:endParaRPr>
              <a:solidFill>
                <a:srgbClr val="38761D"/>
              </a:solidFill>
            </a:endParaRPr>
          </a:p>
        </p:txBody>
      </p:sp>
      <p:pic>
        <p:nvPicPr>
          <p:cNvPr id="348" name="Google Shape;348;p50"/>
          <p:cNvPicPr preferRelativeResize="0"/>
          <p:nvPr/>
        </p:nvPicPr>
        <p:blipFill>
          <a:blip r:embed="rId3">
            <a:alphaModFix/>
          </a:blip>
          <a:stretch>
            <a:fillRect/>
          </a:stretch>
        </p:blipFill>
        <p:spPr>
          <a:xfrm>
            <a:off x="0" y="0"/>
            <a:ext cx="1466275" cy="730575"/>
          </a:xfrm>
          <a:prstGeom prst="rect">
            <a:avLst/>
          </a:prstGeom>
          <a:noFill/>
          <a:ln>
            <a:noFill/>
          </a:ln>
        </p:spPr>
      </p:pic>
      <p:sp>
        <p:nvSpPr>
          <p:cNvPr id="349" name="Google Shape;349;p5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Channel Conversion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advantage of OpenCV over PIL is that you can do the channel conversion at the time of reading in the image, instead of a second step. You can specify a second parameter that indicates which channel conversion to use. In the example below, we show doing the channel conversion at the time the image is read i</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50" name="Google Shape;350;p50"/>
          <p:cNvGraphicFramePr/>
          <p:nvPr/>
        </p:nvGraphicFramePr>
        <p:xfrm>
          <a:off x="494850" y="2228075"/>
          <a:ext cx="3000000" cy="3000000"/>
        </p:xfrm>
        <a:graphic>
          <a:graphicData uri="http://schemas.openxmlformats.org/drawingml/2006/table">
            <a:tbl>
              <a:tblPr>
                <a:noFill/>
                <a:tableStyleId>{8F82372A-266A-4069-B107-077298F6E37D}</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single channel (grayscale)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three channel (color)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a:t>
            </a:r>
            <a:r>
              <a:rPr lang="en">
                <a:solidFill>
                  <a:srgbClr val="38761D"/>
                </a:solidFill>
              </a:rPr>
              <a:t>Reading Image - Remote</a:t>
            </a:r>
            <a:endParaRPr>
              <a:solidFill>
                <a:srgbClr val="38761D"/>
              </a:solidFill>
            </a:endParaRPr>
          </a:p>
        </p:txBody>
      </p:sp>
      <p:pic>
        <p:nvPicPr>
          <p:cNvPr id="356" name="Google Shape;356;p51"/>
          <p:cNvPicPr preferRelativeResize="0"/>
          <p:nvPr/>
        </p:nvPicPr>
        <p:blipFill>
          <a:blip r:embed="rId3">
            <a:alphaModFix/>
          </a:blip>
          <a:stretch>
            <a:fillRect/>
          </a:stretch>
        </p:blipFill>
        <p:spPr>
          <a:xfrm>
            <a:off x="0" y="0"/>
            <a:ext cx="1466275" cy="730575"/>
          </a:xfrm>
          <a:prstGeom prst="rect">
            <a:avLst/>
          </a:prstGeom>
          <a:noFill/>
          <a:ln>
            <a:noFill/>
          </a:ln>
        </p:spPr>
      </p:pic>
      <p:sp>
        <p:nvSpPr>
          <p:cNvPr id="357" name="Google Shape;357;p5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 from Remote Location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example below, we show reading in the image from a remote location (url) and doing the channel conversion at the same time. In this case, we use the method </a:t>
            </a:r>
            <a:r>
              <a:rPr lang="en" sz="1200">
                <a:solidFill>
                  <a:srgbClr val="0D904F"/>
                </a:solidFill>
                <a:latin typeface="Consolas"/>
                <a:ea typeface="Consolas"/>
                <a:cs typeface="Consolas"/>
                <a:sym typeface="Consolas"/>
              </a:rPr>
              <a:t>cv2.imdecode()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58" name="Google Shape;358;p51"/>
          <p:cNvGraphicFramePr/>
          <p:nvPr/>
        </p:nvGraphicFramePr>
        <p:xfrm>
          <a:off x="494850" y="2228075"/>
          <a:ext cx="3000000" cy="3000000"/>
        </p:xfrm>
        <a:graphic>
          <a:graphicData uri="http://schemas.openxmlformats.org/drawingml/2006/table">
            <a:tbl>
              <a:tblPr>
                <a:noFill/>
                <a:tableStyleId>{8F82372A-266A-4069-B107-077298F6E37D}</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&amp; Assembly</a:t>
            </a:r>
            <a:endParaRPr>
              <a:solidFill>
                <a:srgbClr val="38761D"/>
              </a:solidFill>
            </a:endParaRPr>
          </a:p>
        </p:txBody>
      </p:sp>
      <p:pic>
        <p:nvPicPr>
          <p:cNvPr id="78" name="Google Shape;78;p16"/>
          <p:cNvPicPr preferRelativeResize="0"/>
          <p:nvPr/>
        </p:nvPicPr>
        <p:blipFill>
          <a:blip r:embed="rId3">
            <a:alphaModFix/>
          </a:blip>
          <a:stretch>
            <a:fillRect/>
          </a:stretch>
        </p:blipFill>
        <p:spPr>
          <a:xfrm>
            <a:off x="0" y="0"/>
            <a:ext cx="1466275" cy="730575"/>
          </a:xfrm>
          <a:prstGeom prst="rect">
            <a:avLst/>
          </a:prstGeom>
          <a:noFill/>
          <a:ln>
            <a:noFill/>
          </a:ln>
        </p:spPr>
      </p:pic>
      <p:sp>
        <p:nvSpPr>
          <p:cNvPr id="79" name="Google Shape;79;p16"/>
          <p:cNvSpPr txBox="1"/>
          <p:nvPr/>
        </p:nvSpPr>
        <p:spPr>
          <a:xfrm>
            <a:off x="430200" y="980450"/>
            <a:ext cx="8283600" cy="3324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Data Collection</a:t>
            </a:r>
            <a:endParaRPr sz="1200">
              <a:solidFill>
                <a:srgbClr val="434343"/>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capability of a trained model for image classification is dependent on the quantity and distribution of the image data the model was trained with.  Here are typical problems you might encounter with your training data:</a:t>
            </a:r>
            <a:endParaRPr sz="1200">
              <a:solidFill>
                <a:schemeClr val="dk1"/>
              </a:solidFill>
            </a:endParaRPr>
          </a:p>
          <a:p>
            <a:pPr indent="-304800" lvl="0" marL="2286000" rtl="0" algn="l">
              <a:lnSpc>
                <a:spcPct val="115000"/>
              </a:lnSpc>
              <a:spcBef>
                <a:spcPts val="1100"/>
              </a:spcBef>
              <a:spcAft>
                <a:spcPts val="0"/>
              </a:spcAft>
              <a:buClr>
                <a:srgbClr val="0000FF"/>
              </a:buClr>
              <a:buSzPts val="1200"/>
              <a:buAutoNum type="arabicPeriod"/>
            </a:pPr>
            <a:r>
              <a:rPr b="1" lang="en" sz="1200">
                <a:solidFill>
                  <a:srgbClr val="0000FF"/>
                </a:solidFill>
              </a:rPr>
              <a:t>Too few images overall.</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Too few images of a specific label (class).</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Insufficient variation in perspective (e.g., angle, zoom).</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Insufficient variation in lighting conditions.</a:t>
            </a:r>
            <a:endParaRPr b="1" sz="1200">
              <a:solidFill>
                <a:srgbClr val="0000FF"/>
              </a:solidFill>
            </a:endParaRPr>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Resizing Image</a:t>
            </a:r>
            <a:endParaRPr>
              <a:solidFill>
                <a:srgbClr val="38761D"/>
              </a:solidFill>
            </a:endParaRPr>
          </a:p>
        </p:txBody>
      </p:sp>
      <p:pic>
        <p:nvPicPr>
          <p:cNvPr id="364" name="Google Shape;364;p52"/>
          <p:cNvPicPr preferRelativeResize="0"/>
          <p:nvPr/>
        </p:nvPicPr>
        <p:blipFill>
          <a:blip r:embed="rId3">
            <a:alphaModFix/>
          </a:blip>
          <a:stretch>
            <a:fillRect/>
          </a:stretch>
        </p:blipFill>
        <p:spPr>
          <a:xfrm>
            <a:off x="0" y="0"/>
            <a:ext cx="1466275" cy="730575"/>
          </a:xfrm>
          <a:prstGeom prst="rect">
            <a:avLst/>
          </a:prstGeom>
          <a:noFill/>
          <a:ln>
            <a:noFill/>
          </a:ln>
        </p:spPr>
      </p:pic>
      <p:sp>
        <p:nvSpPr>
          <p:cNvPr id="365" name="Google Shape;365;p5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Resizing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Images are resized using the </a:t>
            </a:r>
            <a:r>
              <a:rPr lang="en" sz="1100">
                <a:solidFill>
                  <a:srgbClr val="0D904F"/>
                </a:solidFill>
                <a:latin typeface="Consolas"/>
                <a:ea typeface="Consolas"/>
                <a:cs typeface="Consolas"/>
                <a:sym typeface="Consolas"/>
              </a:rPr>
              <a:t>cv2.resize()</a:t>
            </a:r>
            <a:r>
              <a:rPr lang="en" sz="1100">
                <a:solidFill>
                  <a:schemeClr val="dk1"/>
                </a:solidFill>
              </a:rPr>
              <a:t> method. The second parameter is a tuple of the height and width to resize the image to. The optional (keyword) third parameter is the interpolation algorithm to use when resizing. Since in most cases you will be downsampling, the common practice is to use the </a:t>
            </a:r>
            <a:r>
              <a:rPr lang="en" sz="1100">
                <a:solidFill>
                  <a:srgbClr val="0D904F"/>
                </a:solidFill>
                <a:latin typeface="Consolas"/>
                <a:ea typeface="Consolas"/>
                <a:cs typeface="Consolas"/>
                <a:sym typeface="Consolas"/>
              </a:rPr>
              <a:t>cv2.INTER_AREA</a:t>
            </a:r>
            <a:r>
              <a:rPr lang="en" sz="1100">
                <a:solidFill>
                  <a:schemeClr val="dk1"/>
                </a:solidFill>
              </a:rPr>
              <a:t> algorithm for best results in preserving information and minimizing artifacts when downsampling an image.</a:t>
            </a:r>
            <a:r>
              <a:rPr lang="en" sz="1200">
                <a:solidFill>
                  <a:srgbClr val="0D904F"/>
                </a:solidFill>
                <a:latin typeface="Consolas"/>
                <a:ea typeface="Consolas"/>
                <a:cs typeface="Consolas"/>
                <a:sym typeface="Consolas"/>
              </a:rPr>
              <a: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66" name="Google Shape;366;p52"/>
          <p:cNvGraphicFramePr/>
          <p:nvPr/>
        </p:nvGraphicFramePr>
        <p:xfrm>
          <a:off x="494850" y="2228075"/>
          <a:ext cx="3000000" cy="3000000"/>
        </p:xfrm>
        <a:graphic>
          <a:graphicData uri="http://schemas.openxmlformats.org/drawingml/2006/table">
            <a:tbl>
              <a:tblPr>
                <a:noFill/>
                <a:tableStyleId>{8F82372A-266A-4069-B107-077298F6E37D}</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resize an image to 128 (height) x 128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LoadImages()</a:t>
            </a:r>
            <a:endParaRPr>
              <a:solidFill>
                <a:srgbClr val="38761D"/>
              </a:solidFill>
            </a:endParaRPr>
          </a:p>
        </p:txBody>
      </p:sp>
      <p:pic>
        <p:nvPicPr>
          <p:cNvPr id="372" name="Google Shape;372;p53"/>
          <p:cNvPicPr preferRelativeResize="0"/>
          <p:nvPr/>
        </p:nvPicPr>
        <p:blipFill>
          <a:blip r:embed="rId3">
            <a:alphaModFix/>
          </a:blip>
          <a:stretch>
            <a:fillRect/>
          </a:stretch>
        </p:blipFill>
        <p:spPr>
          <a:xfrm>
            <a:off x="0" y="0"/>
            <a:ext cx="1466275" cy="730575"/>
          </a:xfrm>
          <a:prstGeom prst="rect">
            <a:avLst/>
          </a:prstGeom>
          <a:noFill/>
          <a:ln>
            <a:noFill/>
          </a:ln>
        </p:spPr>
      </p:pic>
      <p:sp>
        <p:nvSpPr>
          <p:cNvPr id="373" name="Google Shape;373;p5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Rewrite LoadImages() using OpenCV</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rewrite the loadImages() function using OpenCV.</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74" name="Google Shape;374;p53"/>
          <p:cNvGraphicFramePr/>
          <p:nvPr/>
        </p:nvGraphicFramePr>
        <p:xfrm>
          <a:off x="506625" y="1827425"/>
          <a:ext cx="3000000" cy="3000000"/>
        </p:xfrm>
        <a:graphic>
          <a:graphicData uri="http://schemas.openxmlformats.org/drawingml/2006/table">
            <a:tbl>
              <a:tblPr>
                <a:noFill/>
                <a:tableStyleId>{8F82372A-266A-4069-B107-077298F6E37D}</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grayscale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RGB color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np.asarray(images)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(Standardization)</a:t>
            </a:r>
            <a:endParaRPr>
              <a:solidFill>
                <a:srgbClr val="38761D"/>
              </a:solidFill>
            </a:endParaRPr>
          </a:p>
        </p:txBody>
      </p:sp>
      <p:pic>
        <p:nvPicPr>
          <p:cNvPr id="380" name="Google Shape;380;p54"/>
          <p:cNvPicPr preferRelativeResize="0"/>
          <p:nvPr/>
        </p:nvPicPr>
        <p:blipFill>
          <a:blip r:embed="rId3">
            <a:alphaModFix/>
          </a:blip>
          <a:stretch>
            <a:fillRect/>
          </a:stretch>
        </p:blipFill>
        <p:spPr>
          <a:xfrm>
            <a:off x="0" y="0"/>
            <a:ext cx="1466275" cy="730575"/>
          </a:xfrm>
          <a:prstGeom prst="rect">
            <a:avLst/>
          </a:prstGeom>
          <a:noFill/>
          <a:ln>
            <a:noFill/>
          </a:ln>
        </p:spPr>
      </p:pic>
      <p:sp>
        <p:nvSpPr>
          <p:cNvPr id="381" name="Google Shape;381;p5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and Data Type</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At this point, all the image data is in a numpy multidimensional array. As a final step, we want to perform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normalization (or standardization) on the pixel data, and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 the pixel data to a data type size.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process </a:t>
            </a:r>
            <a:r>
              <a:rPr b="1" lang="en" sz="1200">
                <a:solidFill>
                  <a:srgbClr val="0000FF"/>
                </a:solidFill>
              </a:rPr>
              <a:t>makes all the images have a similar pixel value distribution</a:t>
            </a:r>
            <a:r>
              <a:rPr lang="en" sz="1200">
                <a:solidFill>
                  <a:schemeClr val="dk1"/>
                </a:solidFill>
              </a:rPr>
              <a:t>, which leads to </a:t>
            </a:r>
            <a:r>
              <a:rPr b="1" lang="en" sz="1200">
                <a:solidFill>
                  <a:srgbClr val="0000FF"/>
                </a:solidFill>
              </a:rPr>
              <a:t>faster convergence when training a neural network</a:t>
            </a:r>
            <a:r>
              <a:rPr lang="en" sz="1200">
                <a:solidFill>
                  <a:schemeClr val="dk1"/>
                </a:solidFill>
              </a:rPr>
              <a:t>. This means less epochs (or steps), which means less total compute time.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Normalization will squash all the pixel values in a range between 0 and 1, or between -1 and 1, while standardization will squash the pixel values into a distribution with a mean centered at 0 and one standard deviation.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387" name="Google Shape;387;p55"/>
          <p:cNvPicPr preferRelativeResize="0"/>
          <p:nvPr/>
        </p:nvPicPr>
        <p:blipFill>
          <a:blip r:embed="rId3">
            <a:alphaModFix/>
          </a:blip>
          <a:stretch>
            <a:fillRect/>
          </a:stretch>
        </p:blipFill>
        <p:spPr>
          <a:xfrm>
            <a:off x="0" y="0"/>
            <a:ext cx="1466275" cy="730575"/>
          </a:xfrm>
          <a:prstGeom prst="rect">
            <a:avLst/>
          </a:prstGeom>
          <a:noFill/>
          <a:ln>
            <a:noFill/>
          </a:ln>
        </p:spPr>
      </p:pic>
      <p:sp>
        <p:nvSpPr>
          <p:cNvPr id="388" name="Google Shape;388;p5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using Numpy</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Images taken by a camera are almost universally 8 bits per pixel per channel format, represented as an unsigned 8 bit integer value (e.g., np.uint8). Therefore, we can do the squashing function by dividing each pixel value by 255. So a value 0 would become a 0, a value of 255 would become a 1, and all other values will be in-between.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numpy library has overridden the division operator between two numpy arrays to perform a very fast array-wide matrix division. So we can do this operation as a single step.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89" name="Google Shape;389;p55"/>
          <p:cNvGraphicFramePr/>
          <p:nvPr/>
        </p:nvGraphicFramePr>
        <p:xfrm>
          <a:off x="488925" y="2717088"/>
          <a:ext cx="3000000" cy="3000000"/>
        </p:xfrm>
        <a:graphic>
          <a:graphicData uri="http://schemas.openxmlformats.org/drawingml/2006/table">
            <a:tbl>
              <a:tblPr>
                <a:noFill/>
                <a:tableStyleId>{8F82372A-266A-4069-B107-077298F6E37D}</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Normalization between 0 and 1 of 8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5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High Dynamic Range</a:t>
            </a:r>
            <a:endParaRPr>
              <a:solidFill>
                <a:srgbClr val="38761D"/>
              </a:solidFill>
            </a:endParaRPr>
          </a:p>
        </p:txBody>
      </p:sp>
      <p:pic>
        <p:nvPicPr>
          <p:cNvPr id="395" name="Google Shape;395;p56"/>
          <p:cNvPicPr preferRelativeResize="0"/>
          <p:nvPr/>
        </p:nvPicPr>
        <p:blipFill>
          <a:blip r:embed="rId3">
            <a:alphaModFix/>
          </a:blip>
          <a:stretch>
            <a:fillRect/>
          </a:stretch>
        </p:blipFill>
        <p:spPr>
          <a:xfrm>
            <a:off x="0" y="0"/>
            <a:ext cx="1466275" cy="730575"/>
          </a:xfrm>
          <a:prstGeom prst="rect">
            <a:avLst/>
          </a:prstGeom>
          <a:noFill/>
          <a:ln>
            <a:noFill/>
          </a:ln>
        </p:spPr>
      </p:pic>
      <p:sp>
        <p:nvSpPr>
          <p:cNvPr id="396" name="Google Shape;396;p5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of High Dynamic Range Images (16bpp/channel)</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some image datasets, the images may be in a different bits per pixel representation. For example, 16 bits per pixel per channel for high color images, which have a dynamic color range between 0 .. 65535 vs 0 .. 255 for 8 bits per pixel. When normalizing between 0 and 1, we need to divide by the maximum value of the pixel range.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97" name="Google Shape;397;p56"/>
          <p:cNvGraphicFramePr/>
          <p:nvPr/>
        </p:nvGraphicFramePr>
        <p:xfrm>
          <a:off x="488925" y="2717088"/>
          <a:ext cx="3000000" cy="3000000"/>
        </p:xfrm>
        <a:graphic>
          <a:graphicData uri="http://schemas.openxmlformats.org/drawingml/2006/table">
            <a:tbl>
              <a:tblPr>
                <a:noFill/>
                <a:tableStyleId>{8F82372A-266A-4069-B107-077298F6E37D}</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Normalization between 0 and 1 of 16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65535.0</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Center at Zero</a:t>
            </a:r>
            <a:endParaRPr>
              <a:solidFill>
                <a:srgbClr val="38761D"/>
              </a:solidFill>
            </a:endParaRPr>
          </a:p>
        </p:txBody>
      </p:sp>
      <p:pic>
        <p:nvPicPr>
          <p:cNvPr id="403" name="Google Shape;403;p57"/>
          <p:cNvPicPr preferRelativeResize="0"/>
          <p:nvPr/>
        </p:nvPicPr>
        <p:blipFill>
          <a:blip r:embed="rId3">
            <a:alphaModFix/>
          </a:blip>
          <a:stretch>
            <a:fillRect/>
          </a:stretch>
        </p:blipFill>
        <p:spPr>
          <a:xfrm>
            <a:off x="0" y="0"/>
            <a:ext cx="1466275" cy="730575"/>
          </a:xfrm>
          <a:prstGeom prst="rect">
            <a:avLst/>
          </a:prstGeom>
          <a:noFill/>
          <a:ln>
            <a:noFill/>
          </a:ln>
        </p:spPr>
      </p:pic>
      <p:sp>
        <p:nvSpPr>
          <p:cNvPr id="404" name="Google Shape;404;p5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between 0 and 1</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normalizing, some prefer to normalize between -1 and 1, to center the pixel values around 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05" name="Google Shape;405;p57"/>
          <p:cNvGraphicFramePr/>
          <p:nvPr/>
        </p:nvGraphicFramePr>
        <p:xfrm>
          <a:off x="500700" y="2204513"/>
          <a:ext cx="3000000" cy="3000000"/>
        </p:xfrm>
        <a:graphic>
          <a:graphicData uri="http://schemas.openxmlformats.org/drawingml/2006/table">
            <a:tbl>
              <a:tblPr>
                <a:noFill/>
                <a:tableStyleId>{8F82372A-266A-4069-B107-077298F6E37D}</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32767.5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411" name="Google Shape;411;p58"/>
          <p:cNvPicPr preferRelativeResize="0"/>
          <p:nvPr/>
        </p:nvPicPr>
        <p:blipFill>
          <a:blip r:embed="rId3">
            <a:alphaModFix/>
          </a:blip>
          <a:stretch>
            <a:fillRect/>
          </a:stretch>
        </p:blipFill>
        <p:spPr>
          <a:xfrm>
            <a:off x="0" y="0"/>
            <a:ext cx="1466275" cy="730575"/>
          </a:xfrm>
          <a:prstGeom prst="rect">
            <a:avLst/>
          </a:prstGeom>
          <a:noFill/>
          <a:ln>
            <a:noFill/>
          </a:ln>
        </p:spPr>
      </p:pic>
      <p:sp>
        <p:nvSpPr>
          <p:cNvPr id="412" name="Google Shape;412;p5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method of squashing pixel values into a similar distribution is called standardization. In this method,</a:t>
            </a:r>
            <a:r>
              <a:rPr b="1" lang="en" sz="1200">
                <a:solidFill>
                  <a:srgbClr val="0000FF"/>
                </a:solidFill>
              </a:rPr>
              <a:t> a mean and a standard deviation are calculated across all the pixel values</a:t>
            </a:r>
            <a:r>
              <a:rPr lang="en" sz="1200">
                <a:solidFill>
                  <a:schemeClr val="dk1"/>
                </a:solidFill>
              </a:rPr>
              <a:t>. Then the </a:t>
            </a:r>
            <a:r>
              <a:rPr b="1" lang="en" sz="1200">
                <a:solidFill>
                  <a:srgbClr val="0000FF"/>
                </a:solidFill>
              </a:rPr>
              <a:t>mean is centered at zero and each pixel divided by a standard deviation of 1</a:t>
            </a:r>
            <a:r>
              <a:rPr lang="en" sz="1200">
                <a:solidFill>
                  <a:schemeClr val="dk1"/>
                </a:solidFill>
              </a:rPr>
              <a:t>. This takes more computation than normalization.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your images are a fairly basic and fairly consistent distribution of pixel values, then a normalization is sufficient. For example, in the MNIST dataset, all the digits are in a narrow grayscale range and all the backgrounds are the same. For this case, normalization is sufficient. When your working though with color images, the distribution of pixel values can be very diverse across images. </a:t>
            </a:r>
            <a:r>
              <a:rPr b="1" lang="en" sz="1200">
                <a:solidFill>
                  <a:srgbClr val="0000FF"/>
                </a:solidFill>
              </a:rPr>
              <a:t>In general, normalization is used with grayscale images and standardization with color images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418" name="Google Shape;418;p59"/>
          <p:cNvPicPr preferRelativeResize="0"/>
          <p:nvPr/>
        </p:nvPicPr>
        <p:blipFill>
          <a:blip r:embed="rId3">
            <a:alphaModFix/>
          </a:blip>
          <a:stretch>
            <a:fillRect/>
          </a:stretch>
        </p:blipFill>
        <p:spPr>
          <a:xfrm>
            <a:off x="0" y="0"/>
            <a:ext cx="1466275" cy="730575"/>
          </a:xfrm>
          <a:prstGeom prst="rect">
            <a:avLst/>
          </a:prstGeom>
          <a:noFill/>
          <a:ln>
            <a:noFill/>
          </a:ln>
        </p:spPr>
      </p:pic>
      <p:sp>
        <p:nvSpPr>
          <p:cNvPr id="419" name="Google Shape;419;p5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To prevent a division by zero in the case where the standard deviation is zero, it is a common practice to </a:t>
            </a:r>
            <a:r>
              <a:rPr b="1" lang="en" sz="1200">
                <a:solidFill>
                  <a:srgbClr val="0000FF"/>
                </a:solidFill>
              </a:rPr>
              <a:t>add a tiny amount, referred to as an epsilon, so the denominator will never be ze</a:t>
            </a:r>
            <a:r>
              <a:rPr b="1" lang="en" sz="1100">
                <a:solidFill>
                  <a:srgbClr val="0000FF"/>
                </a:solidFill>
              </a:rPr>
              <a:t>ro</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20" name="Google Shape;420;p59"/>
          <p:cNvGraphicFramePr/>
          <p:nvPr/>
        </p:nvGraphicFramePr>
        <p:xfrm>
          <a:off x="500700" y="2204513"/>
          <a:ext cx="3000000" cy="3000000"/>
        </p:xfrm>
        <a:graphic>
          <a:graphicData uri="http://schemas.openxmlformats.org/drawingml/2006/table">
            <a:tbl>
              <a:tblPr>
                <a:noFill/>
                <a:tableStyleId>{8F82372A-266A-4069-B107-077298F6E37D}</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across all pixels/channels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6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 - Other Means</a:t>
            </a:r>
            <a:endParaRPr>
              <a:solidFill>
                <a:srgbClr val="38761D"/>
              </a:solidFill>
            </a:endParaRPr>
          </a:p>
        </p:txBody>
      </p:sp>
      <p:pic>
        <p:nvPicPr>
          <p:cNvPr id="426" name="Google Shape;426;p60"/>
          <p:cNvPicPr preferRelativeResize="0"/>
          <p:nvPr/>
        </p:nvPicPr>
        <p:blipFill>
          <a:blip r:embed="rId3">
            <a:alphaModFix/>
          </a:blip>
          <a:stretch>
            <a:fillRect/>
          </a:stretch>
        </p:blipFill>
        <p:spPr>
          <a:xfrm>
            <a:off x="0" y="0"/>
            <a:ext cx="1466275" cy="730575"/>
          </a:xfrm>
          <a:prstGeom prst="rect">
            <a:avLst/>
          </a:prstGeom>
          <a:noFill/>
          <a:ln>
            <a:noFill/>
          </a:ln>
        </p:spPr>
      </p:pic>
      <p:sp>
        <p:nvSpPr>
          <p:cNvPr id="427" name="Google Shape;427;p6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 Per Channel and Per Pixel (Image) Mean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previous example calculated the mean and standard deviation across all pixels and channels. Other practices will calculate a </a:t>
            </a:r>
            <a:r>
              <a:rPr b="1" lang="en" sz="1100">
                <a:solidFill>
                  <a:srgbClr val="0000FF"/>
                </a:solidFill>
              </a:rPr>
              <a:t>mean and standard deviation per channel</a:t>
            </a:r>
            <a:r>
              <a:rPr lang="en" sz="1100">
                <a:solidFill>
                  <a:schemeClr val="dk1"/>
                </a:solidFill>
              </a:rPr>
              <a:t>. In the case of a 3 channel RGB image, this is done as:</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Another practice is to calculate the </a:t>
            </a:r>
            <a:r>
              <a:rPr b="1" lang="en" sz="1200">
                <a:solidFill>
                  <a:srgbClr val="0000FF"/>
                </a:solidFill>
              </a:rPr>
              <a:t>mean and standard deviation on a per pixel location</a:t>
            </a:r>
            <a:r>
              <a:rPr lang="en" sz="1200">
                <a:solidFill>
                  <a:schemeClr val="dk1"/>
                </a:solidFill>
              </a:rPr>
              <a:t>. In the case of a 3 channel RGB image, this is done 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28" name="Google Shape;428;p60"/>
          <p:cNvGraphicFramePr/>
          <p:nvPr/>
        </p:nvGraphicFramePr>
        <p:xfrm>
          <a:off x="500700" y="2204513"/>
          <a:ext cx="3000000" cy="3000000"/>
        </p:xfrm>
        <a:graphic>
          <a:graphicData uri="http://schemas.openxmlformats.org/drawingml/2006/table">
            <a:tbl>
              <a:tblPr>
                <a:noFill/>
                <a:tableStyleId>{8F82372A-266A-4069-B107-077298F6E37D}</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by per channel mean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429" name="Google Shape;429;p60"/>
          <p:cNvGraphicFramePr/>
          <p:nvPr/>
        </p:nvGraphicFramePr>
        <p:xfrm>
          <a:off x="500700" y="3847538"/>
          <a:ext cx="3000000" cy="3000000"/>
        </p:xfrm>
        <a:graphic>
          <a:graphicData uri="http://schemas.openxmlformats.org/drawingml/2006/table">
            <a:tbl>
              <a:tblPr>
                <a:noFill/>
                <a:tableStyleId>{8F82372A-266A-4069-B107-077298F6E37D}</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by mean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Types</a:t>
            </a:r>
            <a:endParaRPr>
              <a:solidFill>
                <a:srgbClr val="38761D"/>
              </a:solidFill>
            </a:endParaRPr>
          </a:p>
        </p:txBody>
      </p:sp>
      <p:pic>
        <p:nvPicPr>
          <p:cNvPr id="435" name="Google Shape;435;p61"/>
          <p:cNvPicPr preferRelativeResize="0"/>
          <p:nvPr/>
        </p:nvPicPr>
        <p:blipFill>
          <a:blip r:embed="rId3">
            <a:alphaModFix/>
          </a:blip>
          <a:stretch>
            <a:fillRect/>
          </a:stretch>
        </p:blipFill>
        <p:spPr>
          <a:xfrm>
            <a:off x="0" y="0"/>
            <a:ext cx="1466275" cy="730575"/>
          </a:xfrm>
          <a:prstGeom prst="rect">
            <a:avLst/>
          </a:prstGeom>
          <a:noFill/>
          <a:ln>
            <a:noFill/>
          </a:ln>
        </p:spPr>
      </p:pic>
      <p:sp>
        <p:nvSpPr>
          <p:cNvPr id="436" name="Google Shape;436;p6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Floating Point Size</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last step is setting the data type of the normalized (or standardized) pixel data. At this point the pixel data values are floating point numbers, and generally very small numbers (e.g., between 0.0 and 1.0). By default, numpy will represent floating point values as double precision floats (float64). That’s 8 bytes per float, which is 8 bytes per pixel per channel. Let’s assume the input shape to the neural network is (128, 128, 3). That will require 50K pixels per image, and at 8 bytes per pixel per channel, that’s 400K bytes per image. At 10,000 images, that will require 4GB of memory to hold them all at once in memory.</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Neural networks work well with lower float precision</a:t>
            </a:r>
            <a:r>
              <a:rPr lang="en" sz="1200">
                <a:solidFill>
                  <a:schemeClr val="dk1"/>
                </a:solidFill>
              </a:rPr>
              <a:t>. Single precision float (float32) is the common practice, which takes ½ the space and ¼ the number of floating point instructions per cycle.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37" name="Google Shape;437;p61"/>
          <p:cNvGraphicFramePr/>
          <p:nvPr/>
        </p:nvGraphicFramePr>
        <p:xfrm>
          <a:off x="506600" y="3547063"/>
          <a:ext cx="3000000" cy="3000000"/>
        </p:xfrm>
        <a:graphic>
          <a:graphicData uri="http://schemas.openxmlformats.org/drawingml/2006/table">
            <a:tbl>
              <a:tblPr>
                <a:noFill/>
                <a:tableStyleId>{8F82372A-266A-4069-B107-077298F6E37D}</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set the data type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do the standardization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Too Few Images</a:t>
            </a:r>
            <a:endParaRPr>
              <a:solidFill>
                <a:srgbClr val="38761D"/>
              </a:solidFill>
            </a:endParaRPr>
          </a:p>
        </p:txBody>
      </p:sp>
      <p:pic>
        <p:nvPicPr>
          <p:cNvPr id="85" name="Google Shape;85;p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6" name="Google Shape;86;p17"/>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Clr>
                <a:schemeClr val="dk1"/>
              </a:buClr>
              <a:buSzPts val="1100"/>
              <a:buFont typeface="Arial"/>
              <a:buNone/>
            </a:pPr>
            <a:r>
              <a:rPr b="1" lang="en" sz="1200"/>
              <a:t>Too Few Images Overall</a:t>
            </a:r>
            <a:endParaRPr b="1" sz="1200"/>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dataset may simply be too small for a convolutional neural network to learn:</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The features associated with each label (class).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distribution of the features across samples of each label.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variance in the features of each label.</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consider a dataset of types of fruits (e.g., apples, oranges, bananas, pears, etc). Apples, oranges and pears have some similarity in shape, while bananas would be very different in shape. Oranges are fairly consistent in color, while apples and bananas can have a range of colors (green and yellow for both, and red for apples). For apples, pears and oranges, we might still have part of the stem, while bananas have no stems.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rPr lang="en" sz="800">
                <a:solidFill>
                  <a:schemeClr val="dk1"/>
                </a:solidFill>
              </a:rPr>
              <a:t>Samples of fruits of different colors and with and without stems</a:t>
            </a:r>
            <a:endParaRPr sz="8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1371600" rtl="0" algn="l">
              <a:spcBef>
                <a:spcPts val="0"/>
              </a:spcBef>
              <a:spcAft>
                <a:spcPts val="0"/>
              </a:spcAft>
              <a:buNone/>
            </a:pPr>
            <a:r>
              <a:t/>
            </a:r>
            <a:endParaRPr/>
          </a:p>
        </p:txBody>
      </p:sp>
      <p:pic>
        <p:nvPicPr>
          <p:cNvPr id="87" name="Google Shape;87;p17"/>
          <p:cNvPicPr preferRelativeResize="0"/>
          <p:nvPr/>
        </p:nvPicPr>
        <p:blipFill>
          <a:blip r:embed="rId4">
            <a:alphaModFix/>
          </a:blip>
          <a:stretch>
            <a:fillRect/>
          </a:stretch>
        </p:blipFill>
        <p:spPr>
          <a:xfrm>
            <a:off x="6764688" y="3629700"/>
            <a:ext cx="604500" cy="604500"/>
          </a:xfrm>
          <a:prstGeom prst="rect">
            <a:avLst/>
          </a:prstGeom>
          <a:noFill/>
          <a:ln>
            <a:noFill/>
          </a:ln>
        </p:spPr>
      </p:pic>
      <p:pic>
        <p:nvPicPr>
          <p:cNvPr id="88" name="Google Shape;88;p17"/>
          <p:cNvPicPr preferRelativeResize="0"/>
          <p:nvPr/>
        </p:nvPicPr>
        <p:blipFill>
          <a:blip r:embed="rId5">
            <a:alphaModFix/>
          </a:blip>
          <a:stretch>
            <a:fillRect/>
          </a:stretch>
        </p:blipFill>
        <p:spPr>
          <a:xfrm>
            <a:off x="6069363" y="3629700"/>
            <a:ext cx="542925" cy="581025"/>
          </a:xfrm>
          <a:prstGeom prst="rect">
            <a:avLst/>
          </a:prstGeom>
          <a:noFill/>
          <a:ln>
            <a:noFill/>
          </a:ln>
        </p:spPr>
      </p:pic>
      <p:pic>
        <p:nvPicPr>
          <p:cNvPr id="89" name="Google Shape;89;p17"/>
          <p:cNvPicPr preferRelativeResize="0"/>
          <p:nvPr/>
        </p:nvPicPr>
        <p:blipFill>
          <a:blip r:embed="rId6">
            <a:alphaModFix/>
          </a:blip>
          <a:stretch>
            <a:fillRect/>
          </a:stretch>
        </p:blipFill>
        <p:spPr>
          <a:xfrm>
            <a:off x="5265963" y="3629700"/>
            <a:ext cx="651000" cy="604500"/>
          </a:xfrm>
          <a:prstGeom prst="rect">
            <a:avLst/>
          </a:prstGeom>
          <a:noFill/>
          <a:ln>
            <a:noFill/>
          </a:ln>
        </p:spPr>
      </p:pic>
      <p:pic>
        <p:nvPicPr>
          <p:cNvPr id="90" name="Google Shape;90;p17"/>
          <p:cNvPicPr preferRelativeResize="0"/>
          <p:nvPr/>
        </p:nvPicPr>
        <p:blipFill>
          <a:blip r:embed="rId7">
            <a:alphaModFix/>
          </a:blip>
          <a:stretch>
            <a:fillRect/>
          </a:stretch>
        </p:blipFill>
        <p:spPr>
          <a:xfrm>
            <a:off x="4570638" y="3629700"/>
            <a:ext cx="542925" cy="552450"/>
          </a:xfrm>
          <a:prstGeom prst="rect">
            <a:avLst/>
          </a:prstGeom>
          <a:noFill/>
          <a:ln>
            <a:noFill/>
          </a:ln>
        </p:spPr>
      </p:pic>
      <p:pic>
        <p:nvPicPr>
          <p:cNvPr id="91" name="Google Shape;91;p17"/>
          <p:cNvPicPr preferRelativeResize="0"/>
          <p:nvPr/>
        </p:nvPicPr>
        <p:blipFill>
          <a:blip r:embed="rId8">
            <a:alphaModFix/>
          </a:blip>
          <a:stretch>
            <a:fillRect/>
          </a:stretch>
        </p:blipFill>
        <p:spPr>
          <a:xfrm>
            <a:off x="3808638" y="3629700"/>
            <a:ext cx="609600" cy="561975"/>
          </a:xfrm>
          <a:prstGeom prst="rect">
            <a:avLst/>
          </a:prstGeom>
          <a:noFill/>
          <a:ln>
            <a:noFill/>
          </a:ln>
        </p:spPr>
      </p:pic>
      <p:pic>
        <p:nvPicPr>
          <p:cNvPr id="92" name="Google Shape;92;p17"/>
          <p:cNvPicPr preferRelativeResize="0"/>
          <p:nvPr/>
        </p:nvPicPr>
        <p:blipFill>
          <a:blip r:embed="rId9">
            <a:alphaModFix/>
          </a:blip>
          <a:stretch>
            <a:fillRect/>
          </a:stretch>
        </p:blipFill>
        <p:spPr>
          <a:xfrm>
            <a:off x="3094263" y="3629700"/>
            <a:ext cx="561975" cy="495300"/>
          </a:xfrm>
          <a:prstGeom prst="rect">
            <a:avLst/>
          </a:prstGeom>
          <a:noFill/>
          <a:ln>
            <a:noFill/>
          </a:ln>
        </p:spPr>
      </p:pic>
      <p:pic>
        <p:nvPicPr>
          <p:cNvPr id="93" name="Google Shape;93;p17"/>
          <p:cNvPicPr preferRelativeResize="0"/>
          <p:nvPr/>
        </p:nvPicPr>
        <p:blipFill>
          <a:blip r:embed="rId10">
            <a:alphaModFix/>
          </a:blip>
          <a:stretch>
            <a:fillRect/>
          </a:stretch>
        </p:blipFill>
        <p:spPr>
          <a:xfrm>
            <a:off x="2408463" y="3629700"/>
            <a:ext cx="533400" cy="533400"/>
          </a:xfrm>
          <a:prstGeom prst="rect">
            <a:avLst/>
          </a:prstGeom>
          <a:noFill/>
          <a:ln>
            <a:noFill/>
          </a:ln>
        </p:spPr>
      </p:pic>
      <p:pic>
        <p:nvPicPr>
          <p:cNvPr id="94" name="Google Shape;94;p17"/>
          <p:cNvPicPr preferRelativeResize="0"/>
          <p:nvPr/>
        </p:nvPicPr>
        <p:blipFill>
          <a:blip r:embed="rId11">
            <a:alphaModFix/>
          </a:blip>
          <a:stretch>
            <a:fillRect/>
          </a:stretch>
        </p:blipFill>
        <p:spPr>
          <a:xfrm>
            <a:off x="1878250" y="3629700"/>
            <a:ext cx="377813" cy="604500"/>
          </a:xfrm>
          <a:prstGeom prst="rect">
            <a:avLst/>
          </a:prstGeom>
          <a:noFill/>
          <a:ln>
            <a:noFill/>
          </a:ln>
        </p:spPr>
      </p:pic>
      <p:pic>
        <p:nvPicPr>
          <p:cNvPr id="95" name="Google Shape;95;p17"/>
          <p:cNvPicPr preferRelativeResize="0"/>
          <p:nvPr/>
        </p:nvPicPr>
        <p:blipFill>
          <a:blip r:embed="rId12">
            <a:alphaModFix/>
          </a:blip>
          <a:stretch>
            <a:fillRect/>
          </a:stretch>
        </p:blipFill>
        <p:spPr>
          <a:xfrm>
            <a:off x="1173400" y="3629700"/>
            <a:ext cx="552450" cy="5524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Keras Image Preprocessing</a:t>
            </a:r>
            <a:endParaRPr>
              <a:solidFill>
                <a:srgbClr val="38761D"/>
              </a:solidFill>
            </a:endParaRPr>
          </a:p>
        </p:txBody>
      </p:sp>
      <p:pic>
        <p:nvPicPr>
          <p:cNvPr id="443" name="Google Shape;443;p62"/>
          <p:cNvPicPr preferRelativeResize="0"/>
          <p:nvPr/>
        </p:nvPicPr>
        <p:blipFill>
          <a:blip r:embed="rId3">
            <a:alphaModFix/>
          </a:blip>
          <a:stretch>
            <a:fillRect/>
          </a:stretch>
        </p:blipFill>
        <p:spPr>
          <a:xfrm>
            <a:off x="0" y="0"/>
            <a:ext cx="1466275" cy="730575"/>
          </a:xfrm>
          <a:prstGeom prst="rect">
            <a:avLst/>
          </a:prstGeom>
          <a:noFill/>
          <a:ln>
            <a:noFill/>
          </a:ln>
        </p:spPr>
      </p:pic>
      <p:sp>
        <p:nvSpPr>
          <p:cNvPr id="444" name="Google Shape;444;p6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Keras Image Preprocessing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Keras</a:t>
            </a:r>
            <a:r>
              <a:rPr lang="en" sz="1200">
                <a:solidFill>
                  <a:schemeClr val="dk1"/>
                </a:solidFill>
              </a:rPr>
              <a:t> provides </a:t>
            </a:r>
            <a:r>
              <a:rPr b="1" lang="en" sz="1200">
                <a:solidFill>
                  <a:srgbClr val="0000FF"/>
                </a:solidFill>
              </a:rPr>
              <a:t>image preprocessing functions for both in-memory (i.e., numpy arrays) and on-disk images</a:t>
            </a:r>
            <a:r>
              <a:rPr lang="en" sz="1200">
                <a:solidFill>
                  <a:schemeClr val="dk1"/>
                </a:solidFill>
              </a:rPr>
              <a:t> with the class </a:t>
            </a:r>
            <a:r>
              <a:rPr lang="en" sz="1200">
                <a:solidFill>
                  <a:srgbClr val="0D904F"/>
                </a:solidFill>
                <a:latin typeface="Consolas"/>
                <a:ea typeface="Consolas"/>
                <a:cs typeface="Consolas"/>
                <a:sym typeface="Consolas"/>
              </a:rPr>
              <a:t>ImageDataGenerator</a:t>
            </a:r>
            <a:r>
              <a:rPr lang="en" sz="1200">
                <a:solidFill>
                  <a:schemeClr val="dk1"/>
                </a:solidFill>
              </a:rPr>
              <a:t>. This class </a:t>
            </a:r>
            <a:r>
              <a:rPr b="1" lang="en" sz="1200">
                <a:solidFill>
                  <a:srgbClr val="0000FF"/>
                </a:solidFill>
              </a:rPr>
              <a:t>combines data preprocessing, data feeding and data augmentation</a:t>
            </a:r>
            <a:r>
              <a:rPr lang="en" sz="1200">
                <a:solidFill>
                  <a:schemeClr val="dk1"/>
                </a:solidFill>
              </a:rPr>
              <a:t> in a single step. I find whether you do your data preprocessing, as well as augmentation and feeding, outside of Keras functions or all-in-one is a personal preference.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those wanting the fine level control of the data for functionality and the bare-metal programming for speed, I recommend the ‘manual’ approach of using openCV or PIL.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those seeking an easy encapsulation of the steps, I would recommend the methods builtin to Keras.</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6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a:t>
            </a:r>
            <a:endParaRPr>
              <a:solidFill>
                <a:srgbClr val="38761D"/>
              </a:solidFill>
            </a:endParaRPr>
          </a:p>
        </p:txBody>
      </p:sp>
      <p:pic>
        <p:nvPicPr>
          <p:cNvPr id="450" name="Google Shape;450;p63"/>
          <p:cNvPicPr preferRelativeResize="0"/>
          <p:nvPr/>
        </p:nvPicPr>
        <p:blipFill>
          <a:blip r:embed="rId3">
            <a:alphaModFix/>
          </a:blip>
          <a:stretch>
            <a:fillRect/>
          </a:stretch>
        </p:blipFill>
        <p:spPr>
          <a:xfrm>
            <a:off x="0" y="0"/>
            <a:ext cx="1466275" cy="730575"/>
          </a:xfrm>
          <a:prstGeom prst="rect">
            <a:avLst/>
          </a:prstGeom>
          <a:noFill/>
          <a:ln>
            <a:noFill/>
          </a:ln>
        </p:spPr>
      </p:pic>
      <p:sp>
        <p:nvSpPr>
          <p:cNvPr id="451" name="Google Shape;451;p6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Data Feeder - ImageDataGenerator</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ImageDataGenerator</a:t>
            </a:r>
            <a:r>
              <a:rPr lang="en" sz="1200">
                <a:solidFill>
                  <a:schemeClr val="dk1"/>
                </a:solidFill>
              </a:rPr>
              <a:t> class </a:t>
            </a:r>
            <a:r>
              <a:rPr b="1" lang="en" sz="1200">
                <a:solidFill>
                  <a:srgbClr val="0000FF"/>
                </a:solidFill>
              </a:rPr>
              <a:t>creates a generator for feeding batches into a neural network during training</a:t>
            </a:r>
            <a:r>
              <a:rPr lang="en" sz="1200">
                <a:solidFill>
                  <a:schemeClr val="dk1"/>
                </a:solidFill>
              </a:rPr>
              <a:t>. For our purpose here, I will only cover the preprocessing functions. The subset of parameters in </a:t>
            </a:r>
            <a:r>
              <a:rPr lang="en" sz="1200">
                <a:solidFill>
                  <a:srgbClr val="0D904F"/>
                </a:solidFill>
                <a:latin typeface="Consolas"/>
                <a:ea typeface="Consolas"/>
                <a:cs typeface="Consolas"/>
                <a:sym typeface="Consolas"/>
              </a:rPr>
              <a:t>ImageDataGenerator</a:t>
            </a:r>
            <a:r>
              <a:rPr lang="en" sz="1200">
                <a:solidFill>
                  <a:schemeClr val="dk1"/>
                </a:solidFill>
              </a:rPr>
              <a:t> for preprocessing are: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rescale / dtype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featurewise_center / featurewise_std_normalization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samplewise_center / samplewise_std_normalization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zca_whitening / zca_epsilon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image preprocessing using </a:t>
            </a:r>
            <a:r>
              <a:rPr lang="en" sz="1200">
                <a:solidFill>
                  <a:srgbClr val="0D904F"/>
                </a:solidFill>
                <a:latin typeface="Consolas"/>
                <a:ea typeface="Consolas"/>
                <a:cs typeface="Consolas"/>
                <a:sym typeface="Consolas"/>
              </a:rPr>
              <a:t>ImageDataGenerator</a:t>
            </a:r>
            <a:r>
              <a:rPr lang="en" sz="1200">
                <a:solidFill>
                  <a:schemeClr val="dk1"/>
                </a:solidFill>
              </a:rPr>
              <a:t> is a two-step process: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Specify normalization / standardization in the instantiation of the </a:t>
            </a:r>
            <a:r>
              <a:rPr lang="en" sz="1200">
                <a:solidFill>
                  <a:srgbClr val="0D904F"/>
                </a:solidFill>
                <a:latin typeface="Consolas"/>
                <a:ea typeface="Consolas"/>
                <a:cs typeface="Consolas"/>
                <a:sym typeface="Consolas"/>
              </a:rPr>
              <a:t>ImageDataGenerator</a:t>
            </a:r>
            <a:r>
              <a:rPr lang="en" sz="1200">
                <a:solidFill>
                  <a:schemeClr val="dk1"/>
                </a:solidFill>
              </a:rPr>
              <a:t> object.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images are presumed to either: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be in memory as numpy tensors and already resized (</a:t>
            </a:r>
            <a:r>
              <a:rPr lang="en" sz="1200">
                <a:solidFill>
                  <a:srgbClr val="0D904F"/>
                </a:solidFill>
                <a:latin typeface="Consolas"/>
                <a:ea typeface="Consolas"/>
                <a:cs typeface="Consolas"/>
                <a:sym typeface="Consolas"/>
              </a:rPr>
              <a:t>flow()</a:t>
            </a:r>
            <a:r>
              <a:rPr lang="en" sz="1200">
                <a:solidFill>
                  <a:schemeClr val="dk1"/>
                </a:solidFill>
              </a:rPr>
              <a:t> method), or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are resized when feeding from disk using the </a:t>
            </a:r>
            <a:r>
              <a:rPr lang="en" sz="1200">
                <a:solidFill>
                  <a:srgbClr val="0D904F"/>
                </a:solidFill>
                <a:latin typeface="Consolas"/>
                <a:ea typeface="Consolas"/>
                <a:cs typeface="Consolas"/>
                <a:sym typeface="Consolas"/>
              </a:rPr>
              <a:t>flow_from_directory()</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457" name="Google Shape;457;p64"/>
          <p:cNvPicPr preferRelativeResize="0"/>
          <p:nvPr/>
        </p:nvPicPr>
        <p:blipFill>
          <a:blip r:embed="rId3">
            <a:alphaModFix/>
          </a:blip>
          <a:stretch>
            <a:fillRect/>
          </a:stretch>
        </p:blipFill>
        <p:spPr>
          <a:xfrm>
            <a:off x="0" y="0"/>
            <a:ext cx="1466275" cy="730575"/>
          </a:xfrm>
          <a:prstGeom prst="rect">
            <a:avLst/>
          </a:prstGeom>
          <a:noFill/>
          <a:ln>
            <a:noFill/>
          </a:ln>
        </p:spPr>
      </p:pic>
      <p:sp>
        <p:nvSpPr>
          <p:cNvPr id="458" name="Google Shape;458;p6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this code example, we instantiate the </a:t>
            </a:r>
            <a:r>
              <a:rPr lang="en" sz="1200">
                <a:solidFill>
                  <a:srgbClr val="0D904F"/>
                </a:solidFill>
                <a:latin typeface="Consolas"/>
                <a:ea typeface="Consolas"/>
                <a:cs typeface="Consolas"/>
                <a:sym typeface="Consolas"/>
              </a:rPr>
              <a:t>ImageDataGenerator</a:t>
            </a:r>
            <a:r>
              <a:rPr lang="en" sz="1200">
                <a:solidFill>
                  <a:schemeClr val="dk1"/>
                </a:solidFill>
              </a:rPr>
              <a:t> to do a normalization of the pixel data by squashing the values between 0 and 1, and then perform the normalization by invoking the </a:t>
            </a:r>
            <a:r>
              <a:rPr lang="en" sz="1200">
                <a:solidFill>
                  <a:srgbClr val="0D904F"/>
                </a:solidFill>
                <a:latin typeface="Consolas"/>
                <a:ea typeface="Consolas"/>
                <a:cs typeface="Consolas"/>
                <a:sym typeface="Consolas"/>
              </a:rPr>
              <a:t>fit()</a:t>
            </a:r>
            <a:r>
              <a:rPr lang="en" sz="1200">
                <a:solidFill>
                  <a:schemeClr val="dk1"/>
                </a:solidFill>
              </a:rPr>
              <a:t> method of the training data (x_train).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59" name="Google Shape;459;p64"/>
          <p:cNvGraphicFramePr/>
          <p:nvPr/>
        </p:nvGraphicFramePr>
        <p:xfrm>
          <a:off x="500700" y="1856113"/>
          <a:ext cx="3000000" cy="3000000"/>
        </p:xfrm>
        <a:graphic>
          <a:graphicData uri="http://schemas.openxmlformats.org/drawingml/2006/table">
            <a:tbl>
              <a:tblPr>
                <a:noFill/>
                <a:tableStyleId>{8F82372A-266A-4069-B107-077298F6E37D}</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between 0 and 1 (for 8 bits per pixel/per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normalize the pixels pixels in the training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465" name="Google Shape;465;p65"/>
          <p:cNvPicPr preferRelativeResize="0"/>
          <p:nvPr/>
        </p:nvPicPr>
        <p:blipFill>
          <a:blip r:embed="rId3">
            <a:alphaModFix/>
          </a:blip>
          <a:stretch>
            <a:fillRect/>
          </a:stretch>
        </p:blipFill>
        <p:spPr>
          <a:xfrm>
            <a:off x="0" y="0"/>
            <a:ext cx="1466275" cy="730575"/>
          </a:xfrm>
          <a:prstGeom prst="rect">
            <a:avLst/>
          </a:prstGeom>
          <a:noFill/>
          <a:ln>
            <a:noFill/>
          </a:ln>
        </p:spPr>
      </p:pic>
      <p:sp>
        <p:nvSpPr>
          <p:cNvPr id="466" name="Google Shape;466;p6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a:t>
            </a:r>
            <a:r>
              <a:rPr b="1" lang="en" sz="1200">
                <a:solidFill>
                  <a:schemeClr val="dk1"/>
                </a:solidFill>
              </a:rPr>
              <a:t>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Alternately, we can normalize the pixel data by centering it around the mean (i.e., per channel mean) by setting the </a:t>
            </a:r>
            <a:r>
              <a:rPr lang="en" sz="1200">
                <a:solidFill>
                  <a:srgbClr val="0D904F"/>
                </a:solidFill>
                <a:latin typeface="Consolas"/>
                <a:ea typeface="Consolas"/>
                <a:cs typeface="Consolas"/>
                <a:sym typeface="Consolas"/>
              </a:rPr>
              <a:t>featurewise_center</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Additionally, we can specify to do </a:t>
            </a:r>
            <a:r>
              <a:rPr b="1" lang="en" sz="1200">
                <a:solidFill>
                  <a:srgbClr val="0000FF"/>
                </a:solidFill>
              </a:rPr>
              <a:t>standardization</a:t>
            </a:r>
            <a:r>
              <a:rPr lang="en" sz="1200">
                <a:solidFill>
                  <a:schemeClr val="dk1"/>
                </a:solidFill>
              </a:rPr>
              <a:t> of both centering the pixel data around the mean (i.e., per channel) and squashing the values to +/- one standard deviation by setting </a:t>
            </a:r>
            <a:r>
              <a:rPr lang="en" sz="1200">
                <a:solidFill>
                  <a:srgbClr val="0D904F"/>
                </a:solidFill>
                <a:latin typeface="Consolas"/>
                <a:ea typeface="Consolas"/>
                <a:cs typeface="Consolas"/>
                <a:sym typeface="Consolas"/>
              </a:rPr>
              <a:t>featurewise_std_normalization</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67" name="Google Shape;467;p65"/>
          <p:cNvGraphicFramePr/>
          <p:nvPr/>
        </p:nvGraphicFramePr>
        <p:xfrm>
          <a:off x="477125" y="3835738"/>
          <a:ext cx="3000000" cy="3000000"/>
        </p:xfrm>
        <a:graphic>
          <a:graphicData uri="http://schemas.openxmlformats.org/drawingml/2006/table">
            <a:tbl>
              <a:tblPr>
                <a:noFill/>
                <a:tableStyleId>{8F82372A-266A-4069-B107-077298F6E37D}</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 and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squashing the values within +/- one standard deviation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468" name="Google Shape;468;p65"/>
          <p:cNvGraphicFramePr/>
          <p:nvPr/>
        </p:nvGraphicFramePr>
        <p:xfrm>
          <a:off x="535250" y="2051838"/>
          <a:ext cx="3000000" cy="3000000"/>
        </p:xfrm>
        <a:graphic>
          <a:graphicData uri="http://schemas.openxmlformats.org/drawingml/2006/table">
            <a:tbl>
              <a:tblPr>
                <a:noFill/>
                <a:tableStyleId>{8F82372A-266A-4069-B107-077298F6E37D}</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featurewise_center</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Data Type</a:t>
            </a:r>
            <a:endParaRPr>
              <a:solidFill>
                <a:srgbClr val="38761D"/>
              </a:solidFill>
            </a:endParaRPr>
          </a:p>
        </p:txBody>
      </p:sp>
      <p:pic>
        <p:nvPicPr>
          <p:cNvPr id="474" name="Google Shape;474;p66"/>
          <p:cNvPicPr preferRelativeResize="0"/>
          <p:nvPr/>
        </p:nvPicPr>
        <p:blipFill>
          <a:blip r:embed="rId3">
            <a:alphaModFix/>
          </a:blip>
          <a:stretch>
            <a:fillRect/>
          </a:stretch>
        </p:blipFill>
        <p:spPr>
          <a:xfrm>
            <a:off x="0" y="0"/>
            <a:ext cx="1466275" cy="730575"/>
          </a:xfrm>
          <a:prstGeom prst="rect">
            <a:avLst/>
          </a:prstGeom>
          <a:noFill/>
          <a:ln>
            <a:noFill/>
          </a:ln>
        </p:spPr>
      </p:pic>
      <p:sp>
        <p:nvSpPr>
          <p:cNvPr id="475" name="Google Shape;475;p6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Setting Data Type with</a:t>
            </a:r>
            <a:r>
              <a:rPr b="1" lang="en" sz="1200">
                <a:solidFill>
                  <a:schemeClr val="dk1"/>
                </a:solidFill>
              </a:rPr>
              <a:t> ImageDataGenerator</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200">
                <a:solidFill>
                  <a:schemeClr val="dk1"/>
                </a:solidFill>
              </a:rPr>
              <a:t>The data type of the pixel data, after optional normalization or standardization, by default with be a double precision float (FLOAT64). The parameter </a:t>
            </a:r>
            <a:r>
              <a:rPr lang="en" sz="1200">
                <a:solidFill>
                  <a:srgbClr val="0D904F"/>
                </a:solidFill>
                <a:latin typeface="Consolas"/>
                <a:ea typeface="Consolas"/>
                <a:cs typeface="Consolas"/>
                <a:sym typeface="Consolas"/>
              </a:rPr>
              <a:t>dtype</a:t>
            </a:r>
            <a:r>
              <a:rPr lang="en" sz="1200">
                <a:solidFill>
                  <a:schemeClr val="dk1"/>
                </a:solidFill>
              </a:rPr>
              <a:t> when specified, will cast the pixel data to the corresponding data type, which is specified as a </a:t>
            </a:r>
            <a:r>
              <a:rPr b="1" lang="en" sz="1200">
                <a:solidFill>
                  <a:srgbClr val="0000FF"/>
                </a:solidFill>
              </a:rPr>
              <a:t>numpy data type</a:t>
            </a:r>
            <a:r>
              <a:rPr lang="en" sz="1200">
                <a:solidFill>
                  <a:schemeClr val="dk1"/>
                </a:solidFill>
              </a:rPr>
              <a:t> (e.g., np.float32 for FLOAT32).</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76" name="Google Shape;476;p66"/>
          <p:cNvGraphicFramePr/>
          <p:nvPr/>
        </p:nvGraphicFramePr>
        <p:xfrm>
          <a:off x="536050" y="2521863"/>
          <a:ext cx="3000000" cy="3000000"/>
        </p:xfrm>
        <a:graphic>
          <a:graphicData uri="http://schemas.openxmlformats.org/drawingml/2006/table">
            <a:tbl>
              <a:tblPr>
                <a:noFill/>
                <a:tableStyleId>{8F82372A-266A-4069-B107-077298F6E37D}</a:tableStyleId>
              </a:tblPr>
              <a:tblGrid>
                <a:gridCol w="7862400"/>
              </a:tblGrid>
              <a:tr h="609425">
                <a:tc>
                  <a:txBody>
                    <a:bodyPr/>
                    <a:lstStyle/>
                    <a:p>
                      <a:pPr indent="0" lvl="0" marL="0" rtl="0" algn="l">
                        <a:lnSpc>
                          <a:spcPct val="115000"/>
                        </a:lnSpc>
                        <a:spcBef>
                          <a:spcPts val="0"/>
                        </a:spcBef>
                        <a:spcAft>
                          <a:spcPts val="0"/>
                        </a:spcAft>
                        <a:buClr>
                          <a:srgbClr val="000000"/>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 and </a:t>
                      </a:r>
                      <a:br>
                        <a:rPr lang="en" sz="1000">
                          <a:solidFill>
                            <a:srgbClr val="000000"/>
                          </a:solidFill>
                          <a:latin typeface="Consolas"/>
                          <a:ea typeface="Consolas"/>
                          <a:cs typeface="Consolas"/>
                          <a:sym typeface="Consolas"/>
                        </a:rPr>
                      </a:br>
                      <a:r>
                        <a:rPr lang="en" sz="1000">
                          <a:solidFill>
                            <a:srgbClr val="455A64"/>
                          </a:solidFill>
                          <a:latin typeface="Consolas"/>
                          <a:ea typeface="Consolas"/>
                          <a:cs typeface="Consolas"/>
                          <a:sym typeface="Consolas"/>
                        </a:rPr>
                        <a:t># squashing the values within +/- one standard deviation</a:t>
                      </a:r>
                      <a:endParaRPr sz="1000">
                        <a:solidFill>
                          <a:srgbClr val="000000"/>
                        </a:solidFill>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rPr lang="en" sz="1000">
                          <a:solidFill>
                            <a:srgbClr val="000000"/>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rgbClr val="000000"/>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rgbClr val="000000"/>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latin typeface="Consolas"/>
                          <a:ea typeface="Consolas"/>
                          <a:cs typeface="Consolas"/>
                          <a:sym typeface="Consolas"/>
                        </a:rPr>
                        <a:t>,</a:t>
                      </a:r>
                      <a:r>
                        <a:rPr lang="en" sz="1000">
                          <a:solidFill>
                            <a:srgbClr val="9C27B0"/>
                          </a:solidFill>
                          <a:latin typeface="Consolas"/>
                          <a:ea typeface="Consolas"/>
                          <a:cs typeface="Consolas"/>
                          <a:sym typeface="Consolas"/>
                        </a:rPr>
                        <a:t> </a:t>
                      </a:r>
                      <a:r>
                        <a:rPr lang="en" sz="1000">
                          <a:latin typeface="Consolas"/>
                          <a:ea typeface="Consolas"/>
                          <a:cs typeface="Consolas"/>
                          <a:sym typeface="Consolas"/>
                        </a:rPr>
                        <a:t>dtype=np.float32</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flow_from_directory()</a:t>
            </a:r>
            <a:r>
              <a:rPr lang="en">
                <a:solidFill>
                  <a:srgbClr val="38761D"/>
                </a:solidFill>
              </a:rPr>
              <a:t> - Resizing</a:t>
            </a:r>
            <a:endParaRPr>
              <a:solidFill>
                <a:srgbClr val="38761D"/>
              </a:solidFill>
            </a:endParaRPr>
          </a:p>
        </p:txBody>
      </p:sp>
      <p:pic>
        <p:nvPicPr>
          <p:cNvPr id="482" name="Google Shape;482;p67"/>
          <p:cNvPicPr preferRelativeResize="0"/>
          <p:nvPr/>
        </p:nvPicPr>
        <p:blipFill>
          <a:blip r:embed="rId3">
            <a:alphaModFix/>
          </a:blip>
          <a:stretch>
            <a:fillRect/>
          </a:stretch>
        </p:blipFill>
        <p:spPr>
          <a:xfrm>
            <a:off x="0" y="0"/>
            <a:ext cx="1466275" cy="730575"/>
          </a:xfrm>
          <a:prstGeom prst="rect">
            <a:avLst/>
          </a:prstGeom>
          <a:noFill/>
          <a:ln>
            <a:noFill/>
          </a:ln>
        </p:spPr>
      </p:pic>
      <p:sp>
        <p:nvSpPr>
          <p:cNvPr id="483" name="Google Shape;483;p6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flow_from_directory() Method - Resizing</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None/>
            </a:pPr>
            <a:r>
              <a:rPr lang="en" sz="1100">
                <a:solidFill>
                  <a:schemeClr val="dk1"/>
                </a:solidFill>
              </a:rPr>
              <a:t>When feeding data during training to a Keras model, the data is </a:t>
            </a:r>
            <a:r>
              <a:rPr b="1" lang="en" sz="1100">
                <a:solidFill>
                  <a:srgbClr val="0000FF"/>
                </a:solidFill>
              </a:rPr>
              <a:t>either feed from in-memory or on-disk</a:t>
            </a:r>
            <a:r>
              <a:rPr lang="en" sz="1100">
                <a:solidFill>
                  <a:schemeClr val="dk1"/>
                </a:solidFill>
              </a:rPr>
              <a:t>. When feeding in-memory using the </a:t>
            </a:r>
            <a:r>
              <a:rPr lang="en" sz="1100">
                <a:solidFill>
                  <a:srgbClr val="0D904F"/>
                </a:solidFill>
                <a:latin typeface="Consolas"/>
                <a:ea typeface="Consolas"/>
                <a:cs typeface="Consolas"/>
                <a:sym typeface="Consolas"/>
              </a:rPr>
              <a:t>flow()</a:t>
            </a:r>
            <a:r>
              <a:rPr lang="en" sz="1100">
                <a:solidFill>
                  <a:schemeClr val="dk1"/>
                </a:solidFill>
              </a:rPr>
              <a:t> method, you must resize the images prior to feeding the neural network, such as the methods we described using PIL or OpenCV.</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When you feed from on-disk using the </a:t>
            </a:r>
            <a:r>
              <a:rPr lang="en" sz="1100">
                <a:solidFill>
                  <a:srgbClr val="0D904F"/>
                </a:solidFill>
                <a:latin typeface="Consolas"/>
                <a:ea typeface="Consolas"/>
                <a:cs typeface="Consolas"/>
                <a:sym typeface="Consolas"/>
              </a:rPr>
              <a:t>flow_from_directory()</a:t>
            </a:r>
            <a:r>
              <a:rPr lang="en" sz="1100">
                <a:solidFill>
                  <a:schemeClr val="dk1"/>
                </a:solidFill>
              </a:rPr>
              <a:t>, your set the parameter </a:t>
            </a:r>
            <a:r>
              <a:rPr lang="en" sz="1100">
                <a:solidFill>
                  <a:srgbClr val="0D904F"/>
                </a:solidFill>
                <a:latin typeface="Consolas"/>
                <a:ea typeface="Consolas"/>
                <a:cs typeface="Consolas"/>
                <a:sym typeface="Consolas"/>
              </a:rPr>
              <a:t>target_size</a:t>
            </a:r>
            <a:r>
              <a:rPr lang="en" sz="1100">
                <a:solidFill>
                  <a:schemeClr val="dk1"/>
                </a:solidFill>
              </a:rPr>
              <a:t> to the height x width (HxW) of the input vector to the neural network.</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84" name="Google Shape;484;p67"/>
          <p:cNvGraphicFramePr/>
          <p:nvPr/>
        </p:nvGraphicFramePr>
        <p:xfrm>
          <a:off x="488925" y="2798813"/>
          <a:ext cx="3000000" cy="3000000"/>
        </p:xfrm>
        <a:graphic>
          <a:graphicData uri="http://schemas.openxmlformats.org/drawingml/2006/table">
            <a:tbl>
              <a:tblPr>
                <a:noFill/>
                <a:tableStyleId>{8F82372A-266A-4069-B107-077298F6E37D}</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generator for feeding neural network from on-disk, and</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resize images to 128 x 128 as being feed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feeder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'root_of_dataset'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neural network by calling the fit_generator() method with the above feeder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feeder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steps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6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490" name="Google Shape;490;p68"/>
          <p:cNvPicPr preferRelativeResize="0"/>
          <p:nvPr/>
        </p:nvPicPr>
        <p:blipFill>
          <a:blip r:embed="rId3">
            <a:alphaModFix/>
          </a:blip>
          <a:stretch>
            <a:fillRect/>
          </a:stretch>
        </p:blipFill>
        <p:spPr>
          <a:xfrm>
            <a:off x="0" y="0"/>
            <a:ext cx="1466275" cy="730575"/>
          </a:xfrm>
          <a:prstGeom prst="rect">
            <a:avLst/>
          </a:prstGeom>
          <a:noFill/>
          <a:ln>
            <a:noFill/>
          </a:ln>
        </p:spPr>
      </p:pic>
      <p:sp>
        <p:nvSpPr>
          <p:cNvPr id="491" name="Google Shape;491;p6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 Encoding </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We need to keep track of which label (class) goes with each image. </a:t>
            </a:r>
            <a:r>
              <a:rPr b="1" lang="en" sz="1200">
                <a:solidFill>
                  <a:srgbClr val="0000FF"/>
                </a:solidFill>
              </a:rPr>
              <a:t>For each class</a:t>
            </a:r>
            <a:r>
              <a:rPr lang="en" sz="1200">
                <a:solidFill>
                  <a:schemeClr val="dk1"/>
                </a:solidFill>
              </a:rPr>
              <a:t> (e.g., apple, pear, peach, banana, etc - </a:t>
            </a:r>
            <a:r>
              <a:rPr lang="en" sz="1200" u="sng">
                <a:solidFill>
                  <a:srgbClr val="1155CC"/>
                </a:solidFill>
                <a:hlinkClick r:id="rId4"/>
              </a:rPr>
              <a:t>Fruits360</a:t>
            </a:r>
            <a:r>
              <a:rPr lang="en" sz="1200">
                <a:solidFill>
                  <a:schemeClr val="dk1"/>
                </a:solidFill>
              </a:rPr>
              <a:t>) </a:t>
            </a:r>
            <a:r>
              <a:rPr b="1" lang="en" sz="1200">
                <a:solidFill>
                  <a:srgbClr val="0000FF"/>
                </a:solidFill>
              </a:rPr>
              <a:t>we assign a unique integer value, starting with 0 to represent the class</a:t>
            </a:r>
            <a:r>
              <a:rPr lang="en" sz="1200">
                <a:solidFill>
                  <a:schemeClr val="dk1"/>
                </a:solidFill>
              </a:rPr>
              <a:t> (remember everything in a neural network is a number - even the labels). When we train a neural network, the label will be the integer value we assigned to the class (y) and when predicting the neural network will output the integer value of the class it predicts (</a:t>
            </a:r>
            <a:r>
              <a:rPr lang="en" sz="1200">
                <a:solidFill>
                  <a:schemeClr val="dk1"/>
                </a:solidFill>
                <a:highlight>
                  <a:srgbClr val="FFFFFF"/>
                </a:highlight>
                <a:latin typeface="Roboto"/>
                <a:ea typeface="Roboto"/>
                <a:cs typeface="Roboto"/>
                <a:sym typeface="Roboto"/>
              </a:rPr>
              <a:t>ŷ , aka. y-ha</a:t>
            </a:r>
            <a:r>
              <a:rPr lang="en" sz="1100">
                <a:solidFill>
                  <a:schemeClr val="dk1"/>
                </a:solidFill>
                <a:highlight>
                  <a:srgbClr val="FFFFFF"/>
                </a:highlight>
                <a:latin typeface="Roboto"/>
                <a:ea typeface="Roboto"/>
                <a:cs typeface="Roboto"/>
                <a:sym typeface="Roboto"/>
              </a:rPr>
              <a:t>t</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492" name="Google Shape;492;p68"/>
          <p:cNvPicPr preferRelativeResize="0"/>
          <p:nvPr/>
        </p:nvPicPr>
        <p:blipFill>
          <a:blip r:embed="rId5">
            <a:alphaModFix/>
          </a:blip>
          <a:stretch>
            <a:fillRect/>
          </a:stretch>
        </p:blipFill>
        <p:spPr>
          <a:xfrm>
            <a:off x="2581275" y="2470850"/>
            <a:ext cx="3981450" cy="2400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6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498" name="Google Shape;498;p69"/>
          <p:cNvPicPr preferRelativeResize="0"/>
          <p:nvPr/>
        </p:nvPicPr>
        <p:blipFill>
          <a:blip r:embed="rId3">
            <a:alphaModFix/>
          </a:blip>
          <a:stretch>
            <a:fillRect/>
          </a:stretch>
        </p:blipFill>
        <p:spPr>
          <a:xfrm>
            <a:off x="0" y="0"/>
            <a:ext cx="1466275" cy="730575"/>
          </a:xfrm>
          <a:prstGeom prst="rect">
            <a:avLst/>
          </a:prstGeom>
          <a:noFill/>
          <a:ln>
            <a:noFill/>
          </a:ln>
        </p:spPr>
      </p:pic>
      <p:sp>
        <p:nvSpPr>
          <p:cNvPr id="499" name="Google Shape;499;p6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Build a List of Labels corresponding to the Images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In the previous loadDirectory() example, the list dataset has an entry for each class of images processed, and the length of the entry is the number of images. In the code below we build a parallel list for the corresponding labels, with the same number of entries, and same length per entry as the dataset (processed images).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above, we set the data type of the labels to </a:t>
            </a:r>
            <a:r>
              <a:rPr lang="en" sz="1200">
                <a:solidFill>
                  <a:srgbClr val="0D904F"/>
                </a:solidFill>
                <a:latin typeface="Consolas"/>
                <a:ea typeface="Consolas"/>
                <a:cs typeface="Consolas"/>
                <a:sym typeface="Consolas"/>
              </a:rPr>
              <a:t>np.uint16</a:t>
            </a:r>
            <a:r>
              <a:rPr lang="en" sz="1200">
                <a:solidFill>
                  <a:schemeClr val="dk1"/>
                </a:solidFill>
              </a:rPr>
              <a:t>, which is a 16-bit integer which can hold up to 65,535, to conserve space. If you have more than 65,535 classes, then you will want to set the data type as </a:t>
            </a:r>
            <a:r>
              <a:rPr lang="en" sz="1200">
                <a:solidFill>
                  <a:srgbClr val="0D904F"/>
                </a:solidFill>
                <a:latin typeface="Consolas"/>
                <a:ea typeface="Consolas"/>
                <a:cs typeface="Consolas"/>
                <a:sym typeface="Consolas"/>
              </a:rPr>
              <a:t>np.uint32</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00" name="Google Shape;500;p69"/>
          <p:cNvGraphicFramePr/>
          <p:nvPr/>
        </p:nvGraphicFramePr>
        <p:xfrm>
          <a:off x="488900" y="2486538"/>
          <a:ext cx="3000000" cy="3000000"/>
        </p:xfrm>
        <a:graphic>
          <a:graphicData uri="http://schemas.openxmlformats.org/drawingml/2006/table">
            <a:tbl>
              <a:tblPr>
                <a:noFill/>
                <a:tableStyleId>{8F82372A-266A-4069-B107-077298F6E37D}</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classes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'fruits'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construct a corresponding labels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enumerate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labels have the same indices as the images (that's the label)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uint16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7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506" name="Google Shape;506;p70"/>
          <p:cNvPicPr preferRelativeResize="0"/>
          <p:nvPr/>
        </p:nvPicPr>
        <p:blipFill>
          <a:blip r:embed="rId3">
            <a:alphaModFix/>
          </a:blip>
          <a:stretch>
            <a:fillRect/>
          </a:stretch>
        </p:blipFill>
        <p:spPr>
          <a:xfrm>
            <a:off x="0" y="0"/>
            <a:ext cx="1466275" cy="730575"/>
          </a:xfrm>
          <a:prstGeom prst="rect">
            <a:avLst/>
          </a:prstGeom>
          <a:noFill/>
          <a:ln>
            <a:noFill/>
          </a:ln>
        </p:spPr>
      </p:pic>
      <p:sp>
        <p:nvSpPr>
          <p:cNvPr id="507" name="Google Shape;507;p7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a:t>
            </a:r>
            <a:r>
              <a:rPr b="1" lang="en" sz="1200">
                <a:solidFill>
                  <a:schemeClr val="dk1"/>
                </a:solidFill>
              </a:rPr>
              <a:t>s and Images as Multi-Dimensional Numpy Arrays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Next, we want both the list of processed images (machine learning ready data) and list of labels to </a:t>
            </a:r>
            <a:r>
              <a:rPr b="1" lang="en" sz="1200">
                <a:solidFill>
                  <a:srgbClr val="0000FF"/>
                </a:solidFill>
              </a:rPr>
              <a:t>each be a single long contiguous array</a:t>
            </a:r>
            <a:r>
              <a:rPr lang="en" sz="1200">
                <a:solidFill>
                  <a:schemeClr val="dk1"/>
                </a:solidFill>
              </a:rPr>
              <a:t>. We use the </a:t>
            </a:r>
            <a:r>
              <a:rPr lang="en" sz="1200">
                <a:solidFill>
                  <a:srgbClr val="0D904F"/>
                </a:solidFill>
                <a:latin typeface="Consolas"/>
                <a:ea typeface="Consolas"/>
                <a:cs typeface="Consolas"/>
                <a:sym typeface="Consolas"/>
              </a:rPr>
              <a:t>np.concatenate()</a:t>
            </a:r>
            <a:r>
              <a:rPr lang="en" sz="1200">
                <a:solidFill>
                  <a:schemeClr val="dk1"/>
                </a:solidFill>
              </a:rPr>
              <a:t> method to </a:t>
            </a:r>
            <a:r>
              <a:rPr b="1" lang="en" sz="1200">
                <a:solidFill>
                  <a:srgbClr val="0000FF"/>
                </a:solidFill>
              </a:rPr>
              <a:t>concatenate each element sequentially in a list into a single contiguous multidimensional numpy array</a:t>
            </a:r>
            <a:r>
              <a:rPr lang="en" sz="1200">
                <a:solidFill>
                  <a:schemeClr val="dk1"/>
                </a:solidFill>
              </a:rPr>
              <a:t>.</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08" name="Google Shape;508;p70"/>
          <p:cNvGraphicFramePr/>
          <p:nvPr/>
        </p:nvGraphicFramePr>
        <p:xfrm>
          <a:off x="540150" y="4336563"/>
          <a:ext cx="3000000" cy="3000000"/>
        </p:xfrm>
        <a:graphic>
          <a:graphicData uri="http://schemas.openxmlformats.org/drawingml/2006/table">
            <a:tbl>
              <a:tblPr>
                <a:noFill/>
                <a:tableStyleId>{8F82372A-266A-4069-B107-077298F6E37D}</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Convert list of Images and Labels to a contiguous numpy multidimensional array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pic>
        <p:nvPicPr>
          <p:cNvPr id="509" name="Google Shape;509;p70"/>
          <p:cNvPicPr preferRelativeResize="0"/>
          <p:nvPr/>
        </p:nvPicPr>
        <p:blipFill>
          <a:blip r:embed="rId4">
            <a:alphaModFix/>
          </a:blip>
          <a:stretch>
            <a:fillRect/>
          </a:stretch>
        </p:blipFill>
        <p:spPr>
          <a:xfrm>
            <a:off x="2385375" y="1955300"/>
            <a:ext cx="4171950" cy="23431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7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 Hot Encoding of Labels</a:t>
            </a:r>
            <a:endParaRPr>
              <a:solidFill>
                <a:srgbClr val="38761D"/>
              </a:solidFill>
            </a:endParaRPr>
          </a:p>
        </p:txBody>
      </p:sp>
      <p:pic>
        <p:nvPicPr>
          <p:cNvPr id="515" name="Google Shape;515;p71"/>
          <p:cNvPicPr preferRelativeResize="0"/>
          <p:nvPr/>
        </p:nvPicPr>
        <p:blipFill>
          <a:blip r:embed="rId3">
            <a:alphaModFix/>
          </a:blip>
          <a:stretch>
            <a:fillRect/>
          </a:stretch>
        </p:blipFill>
        <p:spPr>
          <a:xfrm>
            <a:off x="0" y="0"/>
            <a:ext cx="1466275" cy="730575"/>
          </a:xfrm>
          <a:prstGeom prst="rect">
            <a:avLst/>
          </a:prstGeom>
          <a:noFill/>
          <a:ln>
            <a:noFill/>
          </a:ln>
        </p:spPr>
      </p:pic>
      <p:sp>
        <p:nvSpPr>
          <p:cNvPr id="516" name="Google Shape;516;p7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a:t>
            </a:r>
            <a:r>
              <a:rPr b="1" lang="en" sz="1200">
                <a:solidFill>
                  <a:srgbClr val="0000FF"/>
                </a:solidFill>
              </a:rPr>
              <a:t>final preparation step for the labels is to one-hot encode them to match the output vector of the neural network</a:t>
            </a:r>
            <a:r>
              <a:rPr lang="en" sz="1200">
                <a:solidFill>
                  <a:schemeClr val="dk1"/>
                </a:solidFill>
              </a:rPr>
              <a:t>. The neural network will have an output node per class.  For each label (e.g., 2), a one value is placed at the index location in the output vector that corresponds to the node for that label, and the remaining entries have the value 0.</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517" name="Google Shape;517;p71"/>
          <p:cNvPicPr preferRelativeResize="0"/>
          <p:nvPr/>
        </p:nvPicPr>
        <p:blipFill>
          <a:blip r:embed="rId4">
            <a:alphaModFix/>
          </a:blip>
          <a:stretch>
            <a:fillRect/>
          </a:stretch>
        </p:blipFill>
        <p:spPr>
          <a:xfrm>
            <a:off x="2591600" y="2243975"/>
            <a:ext cx="3848100" cy="2447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Too Few Images</a:t>
            </a:r>
            <a:endParaRPr>
              <a:solidFill>
                <a:srgbClr val="38761D"/>
              </a:solidFill>
            </a:endParaRPr>
          </a:p>
        </p:txBody>
      </p:sp>
      <p:pic>
        <p:nvPicPr>
          <p:cNvPr id="101" name="Google Shape;101;p18"/>
          <p:cNvPicPr preferRelativeResize="0"/>
          <p:nvPr/>
        </p:nvPicPr>
        <p:blipFill>
          <a:blip r:embed="rId3">
            <a:alphaModFix/>
          </a:blip>
          <a:stretch>
            <a:fillRect/>
          </a:stretch>
        </p:blipFill>
        <p:spPr>
          <a:xfrm>
            <a:off x="0" y="0"/>
            <a:ext cx="1466275" cy="730575"/>
          </a:xfrm>
          <a:prstGeom prst="rect">
            <a:avLst/>
          </a:prstGeom>
          <a:noFill/>
          <a:ln>
            <a:noFill/>
          </a:ln>
        </p:spPr>
      </p:pic>
      <p:sp>
        <p:nvSpPr>
          <p:cNvPr id="102" name="Google Shape;102;p18"/>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Too Few Images Overall</a:t>
            </a:r>
            <a:endParaRPr sz="800">
              <a:solidFill>
                <a:schemeClr val="dk1"/>
              </a:solidFill>
            </a:endParaRPr>
          </a:p>
          <a:p>
            <a:pPr indent="0" lvl="0" marL="0" rtl="0" algn="l">
              <a:lnSpc>
                <a:spcPct val="115000"/>
              </a:lnSpc>
              <a:spcBef>
                <a:spcPts val="1100"/>
              </a:spcBef>
              <a:spcAft>
                <a:spcPts val="0"/>
              </a:spcAft>
              <a:buNone/>
            </a:pPr>
            <a:r>
              <a:rPr lang="en" sz="1200">
                <a:solidFill>
                  <a:schemeClr val="dk1"/>
                </a:solidFill>
              </a:rPr>
              <a:t>We may want to recognize the fruit when it is spoiled. But spoiling patterns differ. For bananas, apples and pears they turn brown, but with orange you have a white fungus.  We may want to recognize the fruit when it is partially eaten, like a bit out of an apple, a sliced orange, or a peeled banana.</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ctr">
              <a:lnSpc>
                <a:spcPct val="115000"/>
              </a:lnSpc>
              <a:spcBef>
                <a:spcPts val="1100"/>
              </a:spcBef>
              <a:spcAft>
                <a:spcPts val="0"/>
              </a:spcAft>
              <a:buClr>
                <a:schemeClr val="dk1"/>
              </a:buClr>
              <a:buSzPts val="1100"/>
              <a:buFont typeface="Arial"/>
              <a:buNone/>
            </a:pPr>
            <a:r>
              <a:rPr lang="en" sz="800">
                <a:solidFill>
                  <a:schemeClr val="dk1"/>
                </a:solidFill>
              </a:rPr>
              <a:t>Samples of fruits of different spoilage, bitten, peeled and sliced</a:t>
            </a:r>
            <a:endParaRPr sz="1050">
              <a:solidFill>
                <a:schemeClr val="dk1"/>
              </a:solidFill>
            </a:endParaRPr>
          </a:p>
          <a:p>
            <a:pPr indent="0" lvl="0" marL="1371600" rtl="0" algn="l">
              <a:spcBef>
                <a:spcPts val="0"/>
              </a:spcBef>
              <a:spcAft>
                <a:spcPts val="0"/>
              </a:spcAft>
              <a:buNone/>
            </a:pPr>
            <a:r>
              <a:t/>
            </a:r>
            <a:endParaRPr/>
          </a:p>
        </p:txBody>
      </p:sp>
      <p:pic>
        <p:nvPicPr>
          <p:cNvPr id="103" name="Google Shape;103;p18"/>
          <p:cNvPicPr preferRelativeResize="0"/>
          <p:nvPr/>
        </p:nvPicPr>
        <p:blipFill>
          <a:blip r:embed="rId4">
            <a:alphaModFix/>
          </a:blip>
          <a:stretch>
            <a:fillRect/>
          </a:stretch>
        </p:blipFill>
        <p:spPr>
          <a:xfrm>
            <a:off x="1402850" y="2789388"/>
            <a:ext cx="933450" cy="628650"/>
          </a:xfrm>
          <a:prstGeom prst="rect">
            <a:avLst/>
          </a:prstGeom>
          <a:noFill/>
          <a:ln>
            <a:noFill/>
          </a:ln>
        </p:spPr>
      </p:pic>
      <p:pic>
        <p:nvPicPr>
          <p:cNvPr id="104" name="Google Shape;104;p18"/>
          <p:cNvPicPr preferRelativeResize="0"/>
          <p:nvPr/>
        </p:nvPicPr>
        <p:blipFill>
          <a:blip r:embed="rId5">
            <a:alphaModFix/>
          </a:blip>
          <a:stretch>
            <a:fillRect/>
          </a:stretch>
        </p:blipFill>
        <p:spPr>
          <a:xfrm>
            <a:off x="2394500" y="2708425"/>
            <a:ext cx="666750" cy="676275"/>
          </a:xfrm>
          <a:prstGeom prst="rect">
            <a:avLst/>
          </a:prstGeom>
          <a:noFill/>
          <a:ln>
            <a:noFill/>
          </a:ln>
        </p:spPr>
      </p:pic>
      <p:pic>
        <p:nvPicPr>
          <p:cNvPr id="105" name="Google Shape;105;p18"/>
          <p:cNvPicPr preferRelativeResize="0"/>
          <p:nvPr/>
        </p:nvPicPr>
        <p:blipFill>
          <a:blip r:embed="rId6">
            <a:alphaModFix/>
          </a:blip>
          <a:stretch>
            <a:fillRect/>
          </a:stretch>
        </p:blipFill>
        <p:spPr>
          <a:xfrm>
            <a:off x="3061250" y="2822725"/>
            <a:ext cx="638175" cy="561975"/>
          </a:xfrm>
          <a:prstGeom prst="rect">
            <a:avLst/>
          </a:prstGeom>
          <a:noFill/>
          <a:ln>
            <a:noFill/>
          </a:ln>
        </p:spPr>
      </p:pic>
      <p:pic>
        <p:nvPicPr>
          <p:cNvPr id="106" name="Google Shape;106;p18"/>
          <p:cNvPicPr preferRelativeResize="0"/>
          <p:nvPr/>
        </p:nvPicPr>
        <p:blipFill>
          <a:blip r:embed="rId7">
            <a:alphaModFix/>
          </a:blip>
          <a:stretch>
            <a:fillRect/>
          </a:stretch>
        </p:blipFill>
        <p:spPr>
          <a:xfrm>
            <a:off x="3699425" y="2775100"/>
            <a:ext cx="981075" cy="657225"/>
          </a:xfrm>
          <a:prstGeom prst="rect">
            <a:avLst/>
          </a:prstGeom>
          <a:noFill/>
          <a:ln>
            <a:noFill/>
          </a:ln>
        </p:spPr>
      </p:pic>
      <p:pic>
        <p:nvPicPr>
          <p:cNvPr id="107" name="Google Shape;107;p18"/>
          <p:cNvPicPr preferRelativeResize="0"/>
          <p:nvPr/>
        </p:nvPicPr>
        <p:blipFill>
          <a:blip r:embed="rId8">
            <a:alphaModFix/>
          </a:blip>
          <a:stretch>
            <a:fillRect/>
          </a:stretch>
        </p:blipFill>
        <p:spPr>
          <a:xfrm>
            <a:off x="4680500" y="2813700"/>
            <a:ext cx="409575" cy="666750"/>
          </a:xfrm>
          <a:prstGeom prst="rect">
            <a:avLst/>
          </a:prstGeom>
          <a:noFill/>
          <a:ln>
            <a:noFill/>
          </a:ln>
        </p:spPr>
      </p:pic>
      <p:pic>
        <p:nvPicPr>
          <p:cNvPr id="108" name="Google Shape;108;p18"/>
          <p:cNvPicPr preferRelativeResize="0"/>
          <p:nvPr/>
        </p:nvPicPr>
        <p:blipFill>
          <a:blip r:embed="rId9">
            <a:alphaModFix/>
          </a:blip>
          <a:stretch>
            <a:fillRect/>
          </a:stretch>
        </p:blipFill>
        <p:spPr>
          <a:xfrm>
            <a:off x="5253425" y="2813688"/>
            <a:ext cx="714375" cy="704850"/>
          </a:xfrm>
          <a:prstGeom prst="rect">
            <a:avLst/>
          </a:prstGeom>
          <a:noFill/>
          <a:ln>
            <a:noFill/>
          </a:ln>
        </p:spPr>
      </p:pic>
      <p:pic>
        <p:nvPicPr>
          <p:cNvPr id="109" name="Google Shape;109;p18"/>
          <p:cNvPicPr preferRelativeResize="0"/>
          <p:nvPr/>
        </p:nvPicPr>
        <p:blipFill>
          <a:blip r:embed="rId10">
            <a:alphaModFix/>
          </a:blip>
          <a:stretch>
            <a:fillRect/>
          </a:stretch>
        </p:blipFill>
        <p:spPr>
          <a:xfrm>
            <a:off x="5967800" y="2847025"/>
            <a:ext cx="638175" cy="6381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7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using Numpy</a:t>
            </a:r>
            <a:endParaRPr>
              <a:solidFill>
                <a:srgbClr val="38761D"/>
              </a:solidFill>
            </a:endParaRPr>
          </a:p>
        </p:txBody>
      </p:sp>
      <p:pic>
        <p:nvPicPr>
          <p:cNvPr id="523" name="Google Shape;523;p72"/>
          <p:cNvPicPr preferRelativeResize="0"/>
          <p:nvPr/>
        </p:nvPicPr>
        <p:blipFill>
          <a:blip r:embed="rId3">
            <a:alphaModFix/>
          </a:blip>
          <a:stretch>
            <a:fillRect/>
          </a:stretch>
        </p:blipFill>
        <p:spPr>
          <a:xfrm>
            <a:off x="0" y="0"/>
            <a:ext cx="1466275" cy="730575"/>
          </a:xfrm>
          <a:prstGeom prst="rect">
            <a:avLst/>
          </a:prstGeom>
          <a:noFill/>
          <a:ln>
            <a:noFill/>
          </a:ln>
        </p:spPr>
      </p:pic>
      <p:sp>
        <p:nvSpPr>
          <p:cNvPr id="524" name="Google Shape;524;p7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using Numpy</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code example below demonstrates how to ‘manually’ do a one hot encoding in a single shot. The function one_hot() takes as input the 1D array of labels (Y) and outputs a 2D one-hot encoded version (return Y). The second parameter (C) is the number of classes (output nodes), which will correspond to the length of each one-hot encoded label. The </a:t>
            </a:r>
            <a:r>
              <a:rPr lang="en" sz="1200">
                <a:solidFill>
                  <a:srgbClr val="0D904F"/>
                </a:solidFill>
                <a:latin typeface="Consolas"/>
                <a:ea typeface="Consolas"/>
                <a:cs typeface="Consolas"/>
                <a:sym typeface="Consolas"/>
              </a:rPr>
              <a:t>np.eye()</a:t>
            </a:r>
            <a:r>
              <a:rPr lang="en" sz="1200">
                <a:solidFill>
                  <a:schemeClr val="dk1"/>
                </a:solidFill>
              </a:rPr>
              <a:t> </a:t>
            </a:r>
            <a:r>
              <a:rPr b="1" lang="en" sz="1200">
                <a:solidFill>
                  <a:srgbClr val="0000FF"/>
                </a:solidFill>
              </a:rPr>
              <a:t>method creates a zero value 2D matrix with an equal number of rows and columns (square) specified by the parameter C, and then places a one value along the diagonal</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25" name="Google Shape;525;p72"/>
          <p:cNvGraphicFramePr/>
          <p:nvPr/>
        </p:nvGraphicFramePr>
        <p:xfrm>
          <a:off x="506775" y="3574213"/>
          <a:ext cx="3000000" cy="3000000"/>
        </p:xfrm>
        <a:graphic>
          <a:graphicData uri="http://schemas.openxmlformats.org/drawingml/2006/table">
            <a:tbl>
              <a:tblPr>
                <a:noFill/>
                <a:tableStyleId>{8F82372A-266A-4069-B107-077298F6E37D}</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latin typeface="Consolas"/>
                          <a:ea typeface="Consolas"/>
                          <a:cs typeface="Consolas"/>
                          <a:sym typeface="Consolas"/>
                        </a:rPr>
                        <a:t> one_hot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 Convert Vector to one-hot encoding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eye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latin typeface="Consolas"/>
                          <a:ea typeface="Consolas"/>
                          <a:cs typeface="Consolas"/>
                          <a:sym typeface="Consolas"/>
                        </a:rPr>
                        <a:t> Y</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one-hot encode the labels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one_hot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526" name="Google Shape;526;p72"/>
          <p:cNvPicPr preferRelativeResize="0"/>
          <p:nvPr/>
        </p:nvPicPr>
        <p:blipFill>
          <a:blip r:embed="rId4">
            <a:alphaModFix/>
          </a:blip>
          <a:stretch>
            <a:fillRect/>
          </a:stretch>
        </p:blipFill>
        <p:spPr>
          <a:xfrm>
            <a:off x="3810375" y="2478850"/>
            <a:ext cx="952500" cy="10953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7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in Keras</a:t>
            </a:r>
            <a:endParaRPr>
              <a:solidFill>
                <a:srgbClr val="38761D"/>
              </a:solidFill>
            </a:endParaRPr>
          </a:p>
        </p:txBody>
      </p:sp>
      <p:pic>
        <p:nvPicPr>
          <p:cNvPr id="532" name="Google Shape;532;p73"/>
          <p:cNvPicPr preferRelativeResize="0"/>
          <p:nvPr/>
        </p:nvPicPr>
        <p:blipFill>
          <a:blip r:embed="rId3">
            <a:alphaModFix/>
          </a:blip>
          <a:stretch>
            <a:fillRect/>
          </a:stretch>
        </p:blipFill>
        <p:spPr>
          <a:xfrm>
            <a:off x="0" y="0"/>
            <a:ext cx="1466275" cy="730575"/>
          </a:xfrm>
          <a:prstGeom prst="rect">
            <a:avLst/>
          </a:prstGeom>
          <a:noFill/>
          <a:ln>
            <a:noFill/>
          </a:ln>
        </p:spPr>
      </p:pic>
      <p:sp>
        <p:nvSpPr>
          <p:cNvPr id="533" name="Google Shape;533;p7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in Keras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a:t>
            </a:r>
            <a:r>
              <a:rPr lang="en" sz="1200">
                <a:solidFill>
                  <a:schemeClr val="dk1"/>
                </a:solidFill>
              </a:rPr>
              <a:t>e Keras framework has a </a:t>
            </a:r>
            <a:r>
              <a:rPr b="1" lang="en" sz="1200">
                <a:solidFill>
                  <a:srgbClr val="0000FF"/>
                </a:solidFill>
              </a:rPr>
              <a:t>builtin method</a:t>
            </a:r>
            <a:r>
              <a:rPr lang="en" sz="1200">
                <a:solidFill>
                  <a:schemeClr val="dk1"/>
                </a:solidFill>
              </a:rPr>
              <a:t> </a:t>
            </a:r>
            <a:r>
              <a:rPr lang="en" sz="1200">
                <a:solidFill>
                  <a:srgbClr val="0D904F"/>
                </a:solidFill>
                <a:latin typeface="Consolas"/>
                <a:ea typeface="Consolas"/>
                <a:cs typeface="Consolas"/>
                <a:sym typeface="Consolas"/>
              </a:rPr>
              <a:t>to_categorical()</a:t>
            </a:r>
            <a:r>
              <a:rPr lang="en" sz="1200">
                <a:solidFill>
                  <a:schemeClr val="dk1"/>
                </a:solidFill>
              </a:rPr>
              <a:t> to </a:t>
            </a:r>
            <a:r>
              <a:rPr b="1" lang="en" sz="1200">
                <a:solidFill>
                  <a:srgbClr val="0000FF"/>
                </a:solidFill>
              </a:rPr>
              <a:t>automatically do one-hot encoding of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34" name="Google Shape;534;p73"/>
          <p:cNvGraphicFramePr/>
          <p:nvPr/>
        </p:nvGraphicFramePr>
        <p:xfrm>
          <a:off x="506775" y="1836138"/>
          <a:ext cx="3000000" cy="3000000"/>
        </p:xfrm>
        <a:graphic>
          <a:graphicData uri="http://schemas.openxmlformats.org/drawingml/2006/table">
            <a:tbl>
              <a:tblPr>
                <a:noFill/>
                <a:tableStyleId>{8F82372A-266A-4069-B107-077298F6E37D}</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one-hot encode the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7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a:t>
            </a:r>
            <a:endParaRPr>
              <a:solidFill>
                <a:srgbClr val="38761D"/>
              </a:solidFill>
            </a:endParaRPr>
          </a:p>
        </p:txBody>
      </p:sp>
      <p:pic>
        <p:nvPicPr>
          <p:cNvPr id="540" name="Google Shape;540;p74"/>
          <p:cNvPicPr preferRelativeResize="0"/>
          <p:nvPr/>
        </p:nvPicPr>
        <p:blipFill>
          <a:blip r:embed="rId3">
            <a:alphaModFix/>
          </a:blip>
          <a:stretch>
            <a:fillRect/>
          </a:stretch>
        </p:blipFill>
        <p:spPr>
          <a:xfrm>
            <a:off x="0" y="0"/>
            <a:ext cx="1466275" cy="730575"/>
          </a:xfrm>
          <a:prstGeom prst="rect">
            <a:avLst/>
          </a:prstGeom>
          <a:noFill/>
          <a:ln>
            <a:noFill/>
          </a:ln>
        </p:spPr>
      </p:pic>
      <p:sp>
        <p:nvSpPr>
          <p:cNvPr id="541" name="Google Shape;541;p7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Splitting into Train and Test</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training a neural network for computer vision, one </a:t>
            </a:r>
            <a:r>
              <a:rPr b="1" lang="en" sz="1200">
                <a:solidFill>
                  <a:srgbClr val="0000FF"/>
                </a:solidFill>
              </a:rPr>
              <a:t>splits the processed image dataset into training data and test data</a:t>
            </a:r>
            <a:r>
              <a:rPr lang="en" sz="1200">
                <a:solidFill>
                  <a:schemeClr val="dk1"/>
                </a:solidFill>
              </a:rPr>
              <a:t>, also referred to as </a:t>
            </a:r>
            <a:r>
              <a:rPr b="1" lang="en" sz="1200">
                <a:solidFill>
                  <a:srgbClr val="0000FF"/>
                </a:solidFill>
              </a:rPr>
              <a:t>the holdout set</a:t>
            </a:r>
            <a:r>
              <a:rPr lang="en" sz="1200">
                <a:solidFill>
                  <a:schemeClr val="dk1"/>
                </a:solidFill>
              </a:rPr>
              <a:t>. That is, a portion of the processed image dataset is set aside to test the accuracy of the trained model, and is not used as part of the training. Generally only a small percentage should be set aside, and </a:t>
            </a:r>
            <a:r>
              <a:rPr lang="en" sz="1200" u="sng">
                <a:solidFill>
                  <a:schemeClr val="dk1"/>
                </a:solidFill>
              </a:rPr>
              <a:t>the larger the image dataset, the smaller that percentage can be</a:t>
            </a:r>
            <a:r>
              <a:rPr lang="en" sz="1200">
                <a:solidFill>
                  <a:schemeClr val="dk1"/>
                </a:solidFill>
              </a:rPr>
              <a:t>. Below is a </a:t>
            </a:r>
            <a:r>
              <a:rPr b="1" lang="en" sz="1200">
                <a:solidFill>
                  <a:srgbClr val="0000FF"/>
                </a:solidFill>
              </a:rPr>
              <a:t>general rule of thumb of the percentage to set aside for test data</a:t>
            </a:r>
            <a:r>
              <a:rPr lang="en" sz="1200">
                <a:solidFill>
                  <a:schemeClr val="dk1"/>
                </a:solidFill>
              </a:rPr>
              <a:t>, based on the number of images in the dataset: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457200" lvl="0" marL="2743200" rtl="0" algn="l">
              <a:lnSpc>
                <a:spcPct val="115000"/>
              </a:lnSpc>
              <a:spcBef>
                <a:spcPts val="0"/>
              </a:spcBef>
              <a:spcAft>
                <a:spcPts val="0"/>
              </a:spcAft>
              <a:buClr>
                <a:schemeClr val="dk1"/>
              </a:buClr>
              <a:buSzPts val="1100"/>
              <a:buFont typeface="Arial"/>
              <a:buNone/>
            </a:pPr>
            <a:r>
              <a:rPr b="1" lang="en" sz="1200">
                <a:solidFill>
                  <a:srgbClr val="6AA84F"/>
                </a:solidFill>
              </a:rPr>
              <a:t>&lt; 1000	 20%</a:t>
            </a:r>
            <a:br>
              <a:rPr b="1" lang="en" sz="1200">
                <a:solidFill>
                  <a:srgbClr val="6AA84F"/>
                </a:solidFill>
              </a:rPr>
            </a:br>
            <a:r>
              <a:rPr b="1" lang="en" sz="1200">
                <a:solidFill>
                  <a:srgbClr val="6AA84F"/>
                </a:solidFill>
              </a:rPr>
              <a:t> 	&lt;10000 	10%</a:t>
            </a:r>
            <a:endParaRPr b="1" sz="1200">
              <a:solidFill>
                <a:srgbClr val="6AA84F"/>
              </a:solidFill>
            </a:endParaRPr>
          </a:p>
          <a:p>
            <a:pPr indent="457200" lvl="0" marL="2286000" rtl="0" algn="l">
              <a:lnSpc>
                <a:spcPct val="115000"/>
              </a:lnSpc>
              <a:spcBef>
                <a:spcPts val="0"/>
              </a:spcBef>
              <a:spcAft>
                <a:spcPts val="0"/>
              </a:spcAft>
              <a:buClr>
                <a:schemeClr val="dk1"/>
              </a:buClr>
              <a:buSzPts val="1100"/>
              <a:buFont typeface="Arial"/>
              <a:buNone/>
            </a:pPr>
            <a:r>
              <a:rPr b="1" lang="en" sz="1200">
                <a:solidFill>
                  <a:srgbClr val="6AA84F"/>
                </a:solidFill>
              </a:rPr>
              <a:t> 	&gt;10000  	5</a:t>
            </a:r>
            <a:r>
              <a:rPr lang="en" sz="1200">
                <a:solidFill>
                  <a:srgbClr val="6AA84F"/>
                </a:solidFill>
              </a:rPr>
              <a:t>%</a:t>
            </a:r>
            <a:endParaRPr sz="1200">
              <a:solidFill>
                <a:srgbClr val="6AA84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7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547" name="Google Shape;547;p75"/>
          <p:cNvPicPr preferRelativeResize="0"/>
          <p:nvPr/>
        </p:nvPicPr>
        <p:blipFill>
          <a:blip r:embed="rId3">
            <a:alphaModFix/>
          </a:blip>
          <a:stretch>
            <a:fillRect/>
          </a:stretch>
        </p:blipFill>
        <p:spPr>
          <a:xfrm>
            <a:off x="0" y="0"/>
            <a:ext cx="1466275" cy="730575"/>
          </a:xfrm>
          <a:prstGeom prst="rect">
            <a:avLst/>
          </a:prstGeom>
          <a:noFill/>
          <a:ln>
            <a:noFill/>
          </a:ln>
        </p:spPr>
      </p:pic>
      <p:sp>
        <p:nvSpPr>
          <p:cNvPr id="548" name="Google Shape;548;p7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Prior to </a:t>
            </a:r>
            <a:r>
              <a:rPr b="1" lang="en" sz="1200">
                <a:solidFill>
                  <a:srgbClr val="0000FF"/>
                </a:solidFill>
              </a:rPr>
              <a:t>splitting the image dataset, we will want to randomly shuffle it</a:t>
            </a:r>
            <a:r>
              <a:rPr lang="en" sz="1200">
                <a:solidFill>
                  <a:schemeClr val="dk1"/>
                </a:solidFill>
              </a:rPr>
              <a:t>. Why? Let’s presume that when building the dataset that all the images were sequenced by class. For example, all the apples come first, followed by pears, followed by peaches, and then by bananas. If we split this as 75% train and 25% test without shuffling, all the apples, pears and peaches will be in the training set and the bananas in the test set. The model won’t learn to recognize bananas, since they are not in the training set, and the test set will attempt to test for a class that the model hasn’t been trained on.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7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554" name="Google Shape;554;p76"/>
          <p:cNvPicPr preferRelativeResize="0"/>
          <p:nvPr/>
        </p:nvPicPr>
        <p:blipFill>
          <a:blip r:embed="rId3">
            <a:alphaModFix/>
          </a:blip>
          <a:stretch>
            <a:fillRect/>
          </a:stretch>
        </p:blipFill>
        <p:spPr>
          <a:xfrm>
            <a:off x="0" y="0"/>
            <a:ext cx="1466275" cy="730575"/>
          </a:xfrm>
          <a:prstGeom prst="rect">
            <a:avLst/>
          </a:prstGeom>
          <a:noFill/>
          <a:ln>
            <a:noFill/>
          </a:ln>
        </p:spPr>
      </p:pic>
      <p:sp>
        <p:nvSpPr>
          <p:cNvPr id="555" name="Google Shape;555;p7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If we </a:t>
            </a:r>
            <a:r>
              <a:rPr b="1" lang="en" sz="1200">
                <a:solidFill>
                  <a:srgbClr val="0000FF"/>
                </a:solidFill>
              </a:rPr>
              <a:t>randomly shuffle the processed image dataset, we can assume a fairly balanced distribution of the classes between the training and test data</a:t>
            </a:r>
            <a:r>
              <a:rPr lang="en" sz="1200">
                <a:solidFill>
                  <a:schemeClr val="dk1"/>
                </a:solidFill>
              </a:rPr>
              <a:t>. The example code below shows a ‘manual’ method to shuffle the processed image dataset prior to splitting.</a:t>
            </a:r>
            <a:r>
              <a:rPr lang="en" sz="1100">
                <a:solidFill>
                  <a:schemeClr val="dk1"/>
                </a:solidFill>
              </a:rPr>
              <a:t>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Random number generators are actually pseudo random number generators, in that they use a mathematical formula to generate a pseudo random number sequence. A seed initializes the formula; whereby the same seed will always generate the same random number sequence. To </a:t>
            </a:r>
            <a:r>
              <a:rPr b="1" lang="en" sz="1200">
                <a:solidFill>
                  <a:srgbClr val="0000FF"/>
                </a:solidFill>
              </a:rPr>
              <a:t>shuffle both the dataset (images) and labels separately and maintain the same corresponding random sequence between the two, we use the same seed before each shuffle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56" name="Google Shape;556;p76"/>
          <p:cNvGraphicFramePr/>
          <p:nvPr/>
        </p:nvGraphicFramePr>
        <p:xfrm>
          <a:off x="505550" y="3201088"/>
          <a:ext cx="3000000" cy="3000000"/>
        </p:xfrm>
        <a:graphic>
          <a:graphicData uri="http://schemas.openxmlformats.org/drawingml/2006/table">
            <a:tbl>
              <a:tblPr>
                <a:noFill/>
                <a:tableStyleId>{8F82372A-266A-4069-B107-077298F6E37D}</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random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a seed for the random number distribution before shuffling the data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seed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the same seed before shuffling the corresponding labels to get the same random number distribution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seed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7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Slicing</a:t>
            </a:r>
            <a:endParaRPr>
              <a:solidFill>
                <a:srgbClr val="38761D"/>
              </a:solidFill>
            </a:endParaRPr>
          </a:p>
        </p:txBody>
      </p:sp>
      <p:pic>
        <p:nvPicPr>
          <p:cNvPr id="562" name="Google Shape;562;p77"/>
          <p:cNvPicPr preferRelativeResize="0"/>
          <p:nvPr/>
        </p:nvPicPr>
        <p:blipFill>
          <a:blip r:embed="rId3">
            <a:alphaModFix/>
          </a:blip>
          <a:stretch>
            <a:fillRect/>
          </a:stretch>
        </p:blipFill>
        <p:spPr>
          <a:xfrm>
            <a:off x="0" y="0"/>
            <a:ext cx="1466275" cy="730575"/>
          </a:xfrm>
          <a:prstGeom prst="rect">
            <a:avLst/>
          </a:prstGeom>
          <a:noFill/>
          <a:ln>
            <a:noFill/>
          </a:ln>
        </p:spPr>
      </p:pic>
      <p:sp>
        <p:nvSpPr>
          <p:cNvPr id="563" name="Google Shape;563;p7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Manual Split using Python Slicing</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a:t>
            </a:r>
            <a:r>
              <a:rPr b="1" lang="en" sz="1200">
                <a:solidFill>
                  <a:srgbClr val="0000FF"/>
                </a:solidFill>
              </a:rPr>
              <a:t>calculate a pivot point in the shuffled dataset</a:t>
            </a:r>
            <a:r>
              <a:rPr lang="en" sz="1200">
                <a:solidFill>
                  <a:schemeClr val="dk1"/>
                </a:solidFill>
              </a:rPr>
              <a:t>, where the training percentage will be before the pivot point and the test percentage after the pivot point. We then </a:t>
            </a:r>
            <a:r>
              <a:rPr b="1" lang="en" sz="1200">
                <a:solidFill>
                  <a:srgbClr val="0000FF"/>
                </a:solidFill>
              </a:rPr>
              <a:t>use the pivot point to create (array slicing) the corresponding train and test dataset and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64" name="Google Shape;564;p77"/>
          <p:cNvGraphicFramePr/>
          <p:nvPr/>
        </p:nvGraphicFramePr>
        <p:xfrm>
          <a:off x="505550" y="2348738"/>
          <a:ext cx="3000000" cy="3000000"/>
        </p:xfrm>
        <a:graphic>
          <a:graphicData uri="http://schemas.openxmlformats.org/drawingml/2006/table">
            <a:tbl>
              <a:tblPr>
                <a:noFill/>
                <a:tableStyleId>{8F82372A-266A-4069-B107-077298F6E37D}</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preprocessed image data (and labels) into train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pivot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indices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SPLIT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7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Scikit-Learn</a:t>
            </a:r>
            <a:endParaRPr>
              <a:solidFill>
                <a:srgbClr val="38761D"/>
              </a:solidFill>
            </a:endParaRPr>
          </a:p>
        </p:txBody>
      </p:sp>
      <p:pic>
        <p:nvPicPr>
          <p:cNvPr id="570" name="Google Shape;570;p78"/>
          <p:cNvPicPr preferRelativeResize="0"/>
          <p:nvPr/>
        </p:nvPicPr>
        <p:blipFill>
          <a:blip r:embed="rId3">
            <a:alphaModFix/>
          </a:blip>
          <a:stretch>
            <a:fillRect/>
          </a:stretch>
        </p:blipFill>
        <p:spPr>
          <a:xfrm>
            <a:off x="0" y="0"/>
            <a:ext cx="1466275" cy="730575"/>
          </a:xfrm>
          <a:prstGeom prst="rect">
            <a:avLst/>
          </a:prstGeom>
          <a:noFill/>
          <a:ln>
            <a:noFill/>
          </a:ln>
        </p:spPr>
      </p:pic>
      <p:sp>
        <p:nvSpPr>
          <p:cNvPr id="571" name="Google Shape;571;p7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Scikit-Learn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a:t>
            </a:r>
            <a:r>
              <a:rPr lang="en" sz="1200">
                <a:solidFill>
                  <a:schemeClr val="dk1"/>
                </a:solidFill>
              </a:rPr>
              <a:t>ne can </a:t>
            </a:r>
            <a:r>
              <a:rPr b="1" lang="en" sz="1200">
                <a:solidFill>
                  <a:srgbClr val="0000FF"/>
                </a:solidFill>
              </a:rPr>
              <a:t>automatically shuffle and split</a:t>
            </a:r>
            <a:r>
              <a:rPr lang="en" sz="1200">
                <a:solidFill>
                  <a:schemeClr val="dk1"/>
                </a:solidFill>
              </a:rPr>
              <a:t> a processed image dataset and labels using the </a:t>
            </a:r>
            <a:r>
              <a:rPr b="1" lang="en" sz="1200">
                <a:solidFill>
                  <a:schemeClr val="dk1"/>
                </a:solidFill>
              </a:rPr>
              <a:t>scikit-learn</a:t>
            </a:r>
            <a:r>
              <a:rPr lang="en" sz="1200">
                <a:solidFill>
                  <a:schemeClr val="dk1"/>
                </a:solidFill>
              </a:rPr>
              <a:t> function </a:t>
            </a:r>
            <a:r>
              <a:rPr lang="en" sz="1200">
                <a:solidFill>
                  <a:srgbClr val="0D904F"/>
                </a:solidFill>
                <a:latin typeface="Consolas"/>
                <a:ea typeface="Consolas"/>
                <a:cs typeface="Consolas"/>
                <a:sym typeface="Consolas"/>
              </a:rPr>
              <a:t>train_test_split()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72" name="Google Shape;572;p78"/>
          <p:cNvGraphicFramePr/>
          <p:nvPr/>
        </p:nvGraphicFramePr>
        <p:xfrm>
          <a:off x="505550" y="2348738"/>
          <a:ext cx="3000000" cy="3000000"/>
        </p:xfrm>
        <a:graphic>
          <a:graphicData uri="http://schemas.openxmlformats.org/drawingml/2006/table">
            <a:tbl>
              <a:tblPr>
                <a:noFill/>
                <a:tableStyleId>{8F82372A-266A-4069-B107-077298F6E37D}</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sklearn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model_selection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train_test_split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processed image dataset into training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train_test_split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test_size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7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Keras</a:t>
            </a:r>
            <a:endParaRPr>
              <a:solidFill>
                <a:srgbClr val="38761D"/>
              </a:solidFill>
            </a:endParaRPr>
          </a:p>
        </p:txBody>
      </p:sp>
      <p:pic>
        <p:nvPicPr>
          <p:cNvPr id="578" name="Google Shape;578;p79"/>
          <p:cNvPicPr preferRelativeResize="0"/>
          <p:nvPr/>
        </p:nvPicPr>
        <p:blipFill>
          <a:blip r:embed="rId3">
            <a:alphaModFix/>
          </a:blip>
          <a:stretch>
            <a:fillRect/>
          </a:stretch>
        </p:blipFill>
        <p:spPr>
          <a:xfrm>
            <a:off x="0" y="0"/>
            <a:ext cx="1466275" cy="730575"/>
          </a:xfrm>
          <a:prstGeom prst="rect">
            <a:avLst/>
          </a:prstGeom>
          <a:noFill/>
          <a:ln>
            <a:noFill/>
          </a:ln>
        </p:spPr>
      </p:pic>
      <p:sp>
        <p:nvSpPr>
          <p:cNvPr id="579" name="Google Shape;579;p7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Keras</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As an alternative if the dataset is to be fed from on-disk (vs. in-memory), one can automatically shuffle and split the dataset and labels using Kera’s </a:t>
            </a:r>
            <a:r>
              <a:rPr lang="en" sz="1200">
                <a:solidFill>
                  <a:srgbClr val="0D904F"/>
                </a:solidFill>
                <a:latin typeface="Consolas"/>
                <a:ea typeface="Consolas"/>
                <a:cs typeface="Consolas"/>
                <a:sym typeface="Consolas"/>
              </a:rPr>
              <a:t>ImageDataGenerator</a:t>
            </a:r>
            <a:r>
              <a:rPr lang="en" sz="1200">
                <a:solidFill>
                  <a:schemeClr val="dk1"/>
                </a:solidFill>
              </a:rPr>
              <a:t> method </a:t>
            </a:r>
            <a:r>
              <a:rPr lang="en" sz="1200">
                <a:solidFill>
                  <a:srgbClr val="0D904F"/>
                </a:solidFill>
                <a:latin typeface="Consolas"/>
                <a:ea typeface="Consolas"/>
                <a:cs typeface="Consolas"/>
                <a:sym typeface="Consolas"/>
              </a:rPr>
              <a:t>flow_from_directory()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80" name="Google Shape;580;p79"/>
          <p:cNvGraphicFramePr/>
          <p:nvPr/>
        </p:nvGraphicFramePr>
        <p:xfrm>
          <a:off x="505550" y="2348738"/>
          <a:ext cx="3000000" cy="3000000"/>
        </p:xfrm>
        <a:graphic>
          <a:graphicData uri="http://schemas.openxmlformats.org/drawingml/2006/table">
            <a:tbl>
              <a:tblPr>
                <a:noFill/>
                <a:tableStyleId>{8F82372A-266A-4069-B107-077298F6E37D}</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data generator where images will be normalized between 0 and 1, and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split the dataset between training and validation (10%).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generator to feed the model during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generator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dataset_directory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8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a:t>
            </a:r>
            <a:r>
              <a:rPr lang="en">
                <a:solidFill>
                  <a:srgbClr val="38761D"/>
                </a:solidFill>
              </a:rPr>
              <a:t> - Code Lab #1</a:t>
            </a:r>
            <a:endParaRPr>
              <a:solidFill>
                <a:srgbClr val="38761D"/>
              </a:solidFill>
            </a:endParaRPr>
          </a:p>
        </p:txBody>
      </p:sp>
      <p:pic>
        <p:nvPicPr>
          <p:cNvPr id="586" name="Google Shape;586;p80"/>
          <p:cNvPicPr preferRelativeResize="0"/>
          <p:nvPr/>
        </p:nvPicPr>
        <p:blipFill>
          <a:blip r:embed="rId3">
            <a:alphaModFix/>
          </a:blip>
          <a:stretch>
            <a:fillRect/>
          </a:stretch>
        </p:blipFill>
        <p:spPr>
          <a:xfrm>
            <a:off x="0" y="0"/>
            <a:ext cx="1466275" cy="730575"/>
          </a:xfrm>
          <a:prstGeom prst="rect">
            <a:avLst/>
          </a:prstGeom>
          <a:noFill/>
          <a:ln>
            <a:noFill/>
          </a:ln>
        </p:spPr>
      </p:pic>
      <p:sp>
        <p:nvSpPr>
          <p:cNvPr id="587" name="Google Shape;587;p8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Data Preprocessing</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Clr>
                <a:schemeClr val="dk1"/>
              </a:buClr>
              <a:buSzPts val="1100"/>
              <a:buFont typeface="Arial"/>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2 - Codelab 1.ipynb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9"/>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Best Practices</a:t>
            </a:r>
            <a:endParaRPr>
              <a:solidFill>
                <a:srgbClr val="38761D"/>
              </a:solidFill>
            </a:endParaRPr>
          </a:p>
        </p:txBody>
      </p:sp>
      <p:pic>
        <p:nvPicPr>
          <p:cNvPr id="115" name="Google Shape;115;p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16" name="Google Shape;116;p19"/>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Best Practices</a:t>
            </a:r>
            <a:endParaRPr sz="8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There is a lot of things to consider, but let’s start with the basic common practices when collecting images for a dataset.</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rgbClr val="0000FF"/>
                </a:solidFill>
              </a:rPr>
              <a:t>Each label </a:t>
            </a:r>
            <a:r>
              <a:rPr lang="en" sz="1200">
                <a:solidFill>
                  <a:schemeClr val="dk1"/>
                </a:solidFill>
              </a:rPr>
              <a:t>(class) should have at least </a:t>
            </a:r>
            <a:r>
              <a:rPr b="1" lang="en" sz="1200">
                <a:solidFill>
                  <a:srgbClr val="0000FF"/>
                </a:solidFill>
              </a:rPr>
              <a:t>1000 images</a:t>
            </a:r>
            <a:r>
              <a:rPr b="1" lang="en" sz="1200">
                <a:solidFill>
                  <a:schemeClr val="dk1"/>
                </a:solidFill>
              </a:rPr>
              <a:t>.</a:t>
            </a:r>
            <a:br>
              <a:rPr lang="en" sz="1200">
                <a:solidFill>
                  <a:schemeClr val="dk1"/>
                </a:solidFill>
              </a:rPr>
            </a:br>
            <a:endParaRPr sz="1200">
              <a:solidFill>
                <a:srgbClr val="0000FF"/>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0000FF"/>
                </a:solidFill>
              </a:rPr>
              <a:t>Each</a:t>
            </a:r>
            <a:r>
              <a:rPr lang="en" sz="1200">
                <a:solidFill>
                  <a:srgbClr val="0000FF"/>
                </a:solidFill>
              </a:rPr>
              <a:t> </a:t>
            </a:r>
            <a:r>
              <a:rPr lang="en" sz="1200">
                <a:solidFill>
                  <a:schemeClr val="dk1"/>
                </a:solidFill>
              </a:rPr>
              <a:t>distinct color for a label should be at least </a:t>
            </a:r>
            <a:r>
              <a:rPr b="1" lang="en" sz="1200">
                <a:solidFill>
                  <a:srgbClr val="0000FF"/>
                </a:solidFill>
              </a:rPr>
              <a:t>10% of the images for that label</a:t>
            </a:r>
            <a:r>
              <a:rPr b="1" lang="en" sz="1200">
                <a:solidFill>
                  <a:schemeClr val="dk1"/>
                </a:solidFill>
              </a:rPr>
              <a:t>.</a:t>
            </a:r>
            <a:endParaRPr b="1" sz="1200">
              <a:solidFill>
                <a:schemeClr val="dk1"/>
              </a:solidFill>
            </a:endParaRPr>
          </a:p>
          <a:p>
            <a:pPr indent="0" lvl="0" marL="457200" rtl="0" algn="l">
              <a:lnSpc>
                <a:spcPct val="115000"/>
              </a:lnSpc>
              <a:spcBef>
                <a:spcPts val="1100"/>
              </a:spcBef>
              <a:spcAft>
                <a:spcPts val="0"/>
              </a:spcAft>
              <a:buClr>
                <a:schemeClr val="dk1"/>
              </a:buClr>
              <a:buSzPts val="1100"/>
              <a:buFont typeface="Arial"/>
              <a:buNone/>
            </a:pPr>
            <a:r>
              <a:rPr lang="en" sz="1200">
                <a:solidFill>
                  <a:schemeClr val="dk1"/>
                </a:solidFill>
              </a:rPr>
              <a:t>Example: 1000 images of apples with color red, green and yellow. At least 100 should be green apples, another 100 red apples and another 100 yellow apples.</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lang="en" sz="1200">
                <a:solidFill>
                  <a:schemeClr val="dk1"/>
                </a:solidFill>
              </a:rPr>
              <a:t>Each </a:t>
            </a:r>
            <a:r>
              <a:rPr b="1" lang="en" sz="1200">
                <a:solidFill>
                  <a:srgbClr val="0000FF"/>
                </a:solidFill>
              </a:rPr>
              <a:t>secondary (not always present) feature for a labe</a:t>
            </a:r>
            <a:r>
              <a:rPr lang="en" sz="1200">
                <a:solidFill>
                  <a:schemeClr val="dk1"/>
                </a:solidFill>
              </a:rPr>
              <a:t>l should be at least </a:t>
            </a:r>
            <a:r>
              <a:rPr b="1" lang="en" sz="1200">
                <a:solidFill>
                  <a:srgbClr val="0000FF"/>
                </a:solidFill>
              </a:rPr>
              <a:t>5% of the images for the label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Example: 1000 images of apples. At least 50 are with a stem and 50 without a stem.</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lang="en" sz="1200">
                <a:solidFill>
                  <a:schemeClr val="dk1"/>
                </a:solidFill>
              </a:rPr>
              <a:t>When there is a </a:t>
            </a:r>
            <a:r>
              <a:rPr b="1" lang="en" sz="1200">
                <a:solidFill>
                  <a:srgbClr val="0000FF"/>
                </a:solidFill>
              </a:rPr>
              <a:t>progression in state (e.g., age) for a label</a:t>
            </a:r>
            <a:r>
              <a:rPr lang="en" sz="1200">
                <a:solidFill>
                  <a:schemeClr val="dk1"/>
                </a:solidFill>
              </a:rPr>
              <a:t>, the progression should be at least </a:t>
            </a:r>
            <a:r>
              <a:rPr b="1" lang="en" sz="1200">
                <a:solidFill>
                  <a:srgbClr val="0000FF"/>
                </a:solidFill>
              </a:rPr>
              <a:t>20% of the images for the label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Example: 1000 images of apples. At least 200 are ripe, spoiled, insect damaged, sliced or  </a:t>
            </a:r>
            <a:br>
              <a:rPr lang="en" sz="1200">
                <a:solidFill>
                  <a:schemeClr val="dk1"/>
                </a:solidFill>
              </a:rPr>
            </a:br>
            <a:r>
              <a:rPr lang="en" sz="1200">
                <a:solidFill>
                  <a:schemeClr val="dk1"/>
                </a:solidFill>
              </a:rPr>
              <a:t>	Partially eaten.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0"/>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Not Any Class</a:t>
            </a:r>
            <a:endParaRPr>
              <a:solidFill>
                <a:srgbClr val="38761D"/>
              </a:solidFill>
            </a:endParaRPr>
          </a:p>
        </p:txBody>
      </p:sp>
      <p:pic>
        <p:nvPicPr>
          <p:cNvPr id="122" name="Google Shape;122;p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23" name="Google Shape;123;p20"/>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Not Any Class</a:t>
            </a:r>
            <a:endParaRPr sz="800">
              <a:solidFill>
                <a:schemeClr val="dk1"/>
              </a:solidFill>
            </a:endParaRPr>
          </a:p>
          <a:p>
            <a:pPr indent="0" lvl="0" marL="0" rtl="0" algn="l">
              <a:lnSpc>
                <a:spcPct val="115000"/>
              </a:lnSpc>
              <a:spcBef>
                <a:spcPts val="1100"/>
              </a:spcBef>
              <a:spcAft>
                <a:spcPts val="0"/>
              </a:spcAft>
              <a:buNone/>
            </a:pPr>
            <a:r>
              <a:rPr lang="en">
                <a:solidFill>
                  <a:schemeClr val="dk1"/>
                </a:solidFill>
              </a:rPr>
              <a:t>Another </a:t>
            </a:r>
            <a:r>
              <a:rPr b="1" lang="en">
                <a:solidFill>
                  <a:srgbClr val="0000FF"/>
                </a:solidFill>
              </a:rPr>
              <a:t>common practice that improves overall accuracy</a:t>
            </a:r>
            <a:r>
              <a:rPr lang="en">
                <a:solidFill>
                  <a:schemeClr val="dk1"/>
                </a:solidFill>
              </a:rPr>
              <a:t> is to create one </a:t>
            </a:r>
            <a:r>
              <a:rPr b="1" lang="en">
                <a:solidFill>
                  <a:srgbClr val="0000FF"/>
                </a:solidFill>
              </a:rPr>
              <a:t>additional label as </a:t>
            </a:r>
            <a:r>
              <a:rPr b="1" i="1" lang="en">
                <a:solidFill>
                  <a:srgbClr val="0000FF"/>
                </a:solidFill>
              </a:rPr>
              <a:t>not any</a:t>
            </a:r>
            <a:r>
              <a:rPr lang="en">
                <a:solidFill>
                  <a:schemeClr val="dk1"/>
                </a:solidFill>
              </a:rPr>
              <a:t>, and populate the label with randomly chosen images that are not of any of the labels which the model will be trained to recognize.</a:t>
            </a:r>
            <a:endParaRPr>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1"/>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Unbalanced</a:t>
            </a:r>
            <a:endParaRPr>
              <a:solidFill>
                <a:srgbClr val="38761D"/>
              </a:solidFill>
            </a:endParaRPr>
          </a:p>
        </p:txBody>
      </p:sp>
      <p:pic>
        <p:nvPicPr>
          <p:cNvPr id="129" name="Google Shape;129;p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30" name="Google Shape;130;p21"/>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Too Few Examples in Class (Unbalanced)</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 label (class) within a dataset may simply be too small, relative to the other labels. In this case, the dataset is referred to as being </a:t>
            </a:r>
            <a:r>
              <a:rPr b="1" i="1" lang="en" sz="1200">
                <a:solidFill>
                  <a:schemeClr val="dk1"/>
                </a:solidFill>
              </a:rPr>
              <a:t>unbalanced</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Here are some common practices for determining when a dataset is considered unbalanced:</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rgbClr val="0000FF"/>
                </a:solidFill>
              </a:rPr>
              <a:t>If the number of images for any label is less than 20% of the mean</a:t>
            </a:r>
            <a:r>
              <a:rPr lang="en" sz="1200">
                <a:solidFill>
                  <a:schemeClr val="dk1"/>
                </a:solidFill>
              </a:rPr>
              <a:t>. </a:t>
            </a:r>
            <a:br>
              <a:rPr lang="en" sz="1200">
                <a:solidFill>
                  <a:schemeClr val="dk1"/>
                </a:solidFill>
              </a:rPr>
            </a:br>
            <a:br>
              <a:rPr lang="en" sz="1200">
                <a:solidFill>
                  <a:schemeClr val="dk1"/>
                </a:solidFill>
              </a:rPr>
            </a:br>
            <a:r>
              <a:rPr lang="en" sz="1200">
                <a:solidFill>
                  <a:schemeClr val="dk1"/>
                </a:solidFill>
              </a:rPr>
              <a:t>For example, let’s say that for each label in the fruits dataset has an average (mean) of 1000 images --then for any one label (e.g., plum), there should be at least 200 images.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0000FF"/>
                </a:solidFill>
              </a:rPr>
              <a:t>If the number of images for any label is less than 10% of the label with the most images</a:t>
            </a:r>
            <a:r>
              <a:rPr lang="en" sz="1200">
                <a:solidFill>
                  <a:schemeClr val="dk1"/>
                </a:solidFill>
              </a:rPr>
              <a:t>.</a:t>
            </a:r>
            <a:endParaRPr sz="1200">
              <a:solidFill>
                <a:schemeClr val="dk1"/>
              </a:solidFill>
            </a:endParaRPr>
          </a:p>
          <a:p>
            <a:pPr indent="0" lvl="0" marL="457200" rtl="0" algn="l">
              <a:lnSpc>
                <a:spcPct val="115000"/>
              </a:lnSpc>
              <a:spcBef>
                <a:spcPts val="1100"/>
              </a:spcBef>
              <a:spcAft>
                <a:spcPts val="0"/>
              </a:spcAft>
              <a:buNone/>
            </a:pPr>
            <a:r>
              <a:rPr lang="en" sz="1200">
                <a:solidFill>
                  <a:schemeClr val="dk1"/>
                </a:solidFill>
              </a:rPr>
              <a:t>For example, let’s say that apples have 3000 images and has the most images of all the labels --then for any one label, there should be at least 300 images.</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